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9" r:id="rId5"/>
    <p:sldId id="261" r:id="rId6"/>
    <p:sldId id="262" r:id="rId7"/>
    <p:sldId id="263" r:id="rId8"/>
    <p:sldId id="265" r:id="rId9"/>
    <p:sldId id="266" r:id="rId10"/>
    <p:sldId id="267" r:id="rId11"/>
    <p:sldId id="269" r:id="rId12"/>
    <p:sldId id="268" r:id="rId13"/>
    <p:sldId id="270" r:id="rId14"/>
    <p:sldId id="273" r:id="rId15"/>
    <p:sldId id="272" r:id="rId16"/>
    <p:sldId id="271" r:id="rId17"/>
    <p:sldId id="274" r:id="rId18"/>
    <p:sldId id="276" r:id="rId19"/>
    <p:sldId id="275" r:id="rId20"/>
    <p:sldId id="277" r:id="rId21"/>
    <p:sldId id="279" r:id="rId22"/>
    <p:sldId id="282" r:id="rId23"/>
    <p:sldId id="280"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intosh, Douglas S." initials="MDS" lastIdx="0" clrIdx="0">
    <p:extLst>
      <p:ext uri="{19B8F6BF-5375-455C-9EA6-DF929625EA0E}">
        <p15:presenceInfo xmlns:p15="http://schemas.microsoft.com/office/powerpoint/2012/main" userId="S-1-5-21-1343024091-920026266-682003330-230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7EC1B-6B27-4E53-9E76-49BF2CDB5F18}" v="26" dt="2019-08-30T14:32:56.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munga, Charles D." userId="6cccb8f7-6328-4831-86d2-458e4a54dcca" providerId="ADAL" clId="{C1F7EC1B-6B27-4E53-9E76-49BF2CDB5F18}"/>
    <pc:docChg chg="delSld modSld sldOrd">
      <pc:chgData name="Pilamunga, Charles D." userId="6cccb8f7-6328-4831-86d2-458e4a54dcca" providerId="ADAL" clId="{C1F7EC1B-6B27-4E53-9E76-49BF2CDB5F18}" dt="2019-08-30T14:33:40.542" v="116" actId="14100"/>
      <pc:docMkLst>
        <pc:docMk/>
      </pc:docMkLst>
      <pc:sldChg chg="addSp delSp modSp">
        <pc:chgData name="Pilamunga, Charles D." userId="6cccb8f7-6328-4831-86d2-458e4a54dcca" providerId="ADAL" clId="{C1F7EC1B-6B27-4E53-9E76-49BF2CDB5F18}" dt="2019-08-30T14:17:13.186" v="27" actId="255"/>
        <pc:sldMkLst>
          <pc:docMk/>
          <pc:sldMk cId="3439507031" sldId="259"/>
        </pc:sldMkLst>
        <pc:spChg chg="mod">
          <ac:chgData name="Pilamunga, Charles D." userId="6cccb8f7-6328-4831-86d2-458e4a54dcca" providerId="ADAL" clId="{C1F7EC1B-6B27-4E53-9E76-49BF2CDB5F18}" dt="2019-08-30T14:16:14.981" v="20" actId="1076"/>
          <ac:spMkLst>
            <pc:docMk/>
            <pc:sldMk cId="3439507031" sldId="259"/>
            <ac:spMk id="2" creationId="{00000000-0000-0000-0000-000000000000}"/>
          </ac:spMkLst>
        </pc:spChg>
        <pc:spChg chg="del mod">
          <ac:chgData name="Pilamunga, Charles D." userId="6cccb8f7-6328-4831-86d2-458e4a54dcca" providerId="ADAL" clId="{C1F7EC1B-6B27-4E53-9E76-49BF2CDB5F18}" dt="2019-08-30T14:15:40.567" v="13"/>
          <ac:spMkLst>
            <pc:docMk/>
            <pc:sldMk cId="3439507031" sldId="259"/>
            <ac:spMk id="3" creationId="{00000000-0000-0000-0000-000000000000}"/>
          </ac:spMkLst>
        </pc:spChg>
        <pc:spChg chg="add mod">
          <ac:chgData name="Pilamunga, Charles D." userId="6cccb8f7-6328-4831-86d2-458e4a54dcca" providerId="ADAL" clId="{C1F7EC1B-6B27-4E53-9E76-49BF2CDB5F18}" dt="2019-08-30T14:17:13.186" v="27" actId="255"/>
          <ac:spMkLst>
            <pc:docMk/>
            <pc:sldMk cId="3439507031" sldId="259"/>
            <ac:spMk id="4" creationId="{665D1273-98F4-4BB5-98B5-AEB30FFE08A0}"/>
          </ac:spMkLst>
        </pc:spChg>
      </pc:sldChg>
      <pc:sldChg chg="modSp ord">
        <pc:chgData name="Pilamunga, Charles D." userId="6cccb8f7-6328-4831-86d2-458e4a54dcca" providerId="ADAL" clId="{C1F7EC1B-6B27-4E53-9E76-49BF2CDB5F18}" dt="2019-08-30T14:17:01.907" v="26" actId="255"/>
        <pc:sldMkLst>
          <pc:docMk/>
          <pc:sldMk cId="4048195719" sldId="260"/>
        </pc:sldMkLst>
        <pc:spChg chg="mod">
          <ac:chgData name="Pilamunga, Charles D." userId="6cccb8f7-6328-4831-86d2-458e4a54dcca" providerId="ADAL" clId="{C1F7EC1B-6B27-4E53-9E76-49BF2CDB5F18}" dt="2019-08-30T14:15:54.751" v="16" actId="14100"/>
          <ac:spMkLst>
            <pc:docMk/>
            <pc:sldMk cId="4048195719" sldId="260"/>
            <ac:spMk id="2" creationId="{00000000-0000-0000-0000-000000000000}"/>
          </ac:spMkLst>
        </pc:spChg>
        <pc:spChg chg="mod">
          <ac:chgData name="Pilamunga, Charles D." userId="6cccb8f7-6328-4831-86d2-458e4a54dcca" providerId="ADAL" clId="{C1F7EC1B-6B27-4E53-9E76-49BF2CDB5F18}" dt="2019-08-30T14:17:01.907" v="26" actId="255"/>
          <ac:spMkLst>
            <pc:docMk/>
            <pc:sldMk cId="4048195719" sldId="260"/>
            <ac:spMk id="3" creationId="{00000000-0000-0000-0000-000000000000}"/>
          </ac:spMkLst>
        </pc:spChg>
      </pc:sldChg>
      <pc:sldChg chg="modSp del">
        <pc:chgData name="Pilamunga, Charles D." userId="6cccb8f7-6328-4831-86d2-458e4a54dcca" providerId="ADAL" clId="{C1F7EC1B-6B27-4E53-9E76-49BF2CDB5F18}" dt="2019-08-30T14:18:11.841" v="29" actId="2696"/>
        <pc:sldMkLst>
          <pc:docMk/>
          <pc:sldMk cId="219833072" sldId="264"/>
        </pc:sldMkLst>
        <pc:spChg chg="mod">
          <ac:chgData name="Pilamunga, Charles D." userId="6cccb8f7-6328-4831-86d2-458e4a54dcca" providerId="ADAL" clId="{C1F7EC1B-6B27-4E53-9E76-49BF2CDB5F18}" dt="2019-08-30T14:17:51.721" v="28"/>
          <ac:spMkLst>
            <pc:docMk/>
            <pc:sldMk cId="219833072" sldId="264"/>
            <ac:spMk id="3" creationId="{00000000-0000-0000-0000-000000000000}"/>
          </ac:spMkLst>
        </pc:spChg>
      </pc:sldChg>
      <pc:sldChg chg="modSp">
        <pc:chgData name="Pilamunga, Charles D." userId="6cccb8f7-6328-4831-86d2-458e4a54dcca" providerId="ADAL" clId="{C1F7EC1B-6B27-4E53-9E76-49BF2CDB5F18}" dt="2019-08-30T14:12:50.500" v="1" actId="255"/>
        <pc:sldMkLst>
          <pc:docMk/>
          <pc:sldMk cId="2766445918" sldId="265"/>
        </pc:sldMkLst>
        <pc:spChg chg="mod">
          <ac:chgData name="Pilamunga, Charles D." userId="6cccb8f7-6328-4831-86d2-458e4a54dcca" providerId="ADAL" clId="{C1F7EC1B-6B27-4E53-9E76-49BF2CDB5F18}" dt="2019-08-30T14:12:50.500" v="1" actId="255"/>
          <ac:spMkLst>
            <pc:docMk/>
            <pc:sldMk cId="2766445918" sldId="265"/>
            <ac:spMk id="3" creationId="{00000000-0000-0000-0000-000000000000}"/>
          </ac:spMkLst>
        </pc:spChg>
      </pc:sldChg>
      <pc:sldChg chg="modSp">
        <pc:chgData name="Pilamunga, Charles D." userId="6cccb8f7-6328-4831-86d2-458e4a54dcca" providerId="ADAL" clId="{C1F7EC1B-6B27-4E53-9E76-49BF2CDB5F18}" dt="2019-08-30T14:18:49.207" v="37" actId="14100"/>
        <pc:sldMkLst>
          <pc:docMk/>
          <pc:sldMk cId="568570066" sldId="266"/>
        </pc:sldMkLst>
        <pc:spChg chg="mod">
          <ac:chgData name="Pilamunga, Charles D." userId="6cccb8f7-6328-4831-86d2-458e4a54dcca" providerId="ADAL" clId="{C1F7EC1B-6B27-4E53-9E76-49BF2CDB5F18}" dt="2019-08-30T14:18:37.601" v="34" actId="122"/>
          <ac:spMkLst>
            <pc:docMk/>
            <pc:sldMk cId="568570066" sldId="266"/>
            <ac:spMk id="2" creationId="{00000000-0000-0000-0000-000000000000}"/>
          </ac:spMkLst>
        </pc:spChg>
        <pc:spChg chg="mod">
          <ac:chgData name="Pilamunga, Charles D." userId="6cccb8f7-6328-4831-86d2-458e4a54dcca" providerId="ADAL" clId="{C1F7EC1B-6B27-4E53-9E76-49BF2CDB5F18}" dt="2019-08-30T14:18:23.713" v="30" actId="1076"/>
          <ac:spMkLst>
            <pc:docMk/>
            <pc:sldMk cId="568570066" sldId="266"/>
            <ac:spMk id="4" creationId="{00000000-0000-0000-0000-000000000000}"/>
          </ac:spMkLst>
        </pc:spChg>
        <pc:picChg chg="mod">
          <ac:chgData name="Pilamunga, Charles D." userId="6cccb8f7-6328-4831-86d2-458e4a54dcca" providerId="ADAL" clId="{C1F7EC1B-6B27-4E53-9E76-49BF2CDB5F18}" dt="2019-08-30T14:18:49.207" v="37" actId="14100"/>
          <ac:picMkLst>
            <pc:docMk/>
            <pc:sldMk cId="568570066" sldId="266"/>
            <ac:picMk id="3" creationId="{00000000-0000-0000-0000-000000000000}"/>
          </ac:picMkLst>
        </pc:picChg>
      </pc:sldChg>
      <pc:sldChg chg="modSp ord">
        <pc:chgData name="Pilamunga, Charles D." userId="6cccb8f7-6328-4831-86d2-458e4a54dcca" providerId="ADAL" clId="{C1F7EC1B-6B27-4E53-9E76-49BF2CDB5F18}" dt="2019-08-30T14:19:32.443" v="41" actId="14100"/>
        <pc:sldMkLst>
          <pc:docMk/>
          <pc:sldMk cId="961693982" sldId="268"/>
        </pc:sldMkLst>
        <pc:spChg chg="mod">
          <ac:chgData name="Pilamunga, Charles D." userId="6cccb8f7-6328-4831-86d2-458e4a54dcca" providerId="ADAL" clId="{C1F7EC1B-6B27-4E53-9E76-49BF2CDB5F18}" dt="2019-08-30T14:19:28.960" v="40" actId="122"/>
          <ac:spMkLst>
            <pc:docMk/>
            <pc:sldMk cId="961693982" sldId="268"/>
            <ac:spMk id="2" creationId="{00000000-0000-0000-0000-000000000000}"/>
          </ac:spMkLst>
        </pc:spChg>
        <pc:spChg chg="mod">
          <ac:chgData name="Pilamunga, Charles D." userId="6cccb8f7-6328-4831-86d2-458e4a54dcca" providerId="ADAL" clId="{C1F7EC1B-6B27-4E53-9E76-49BF2CDB5F18}" dt="2019-08-30T14:19:32.443" v="41" actId="14100"/>
          <ac:spMkLst>
            <pc:docMk/>
            <pc:sldMk cId="961693982" sldId="268"/>
            <ac:spMk id="3" creationId="{00000000-0000-0000-0000-000000000000}"/>
          </ac:spMkLst>
        </pc:spChg>
      </pc:sldChg>
      <pc:sldChg chg="modSp">
        <pc:chgData name="Pilamunga, Charles D." userId="6cccb8f7-6328-4831-86d2-458e4a54dcca" providerId="ADAL" clId="{C1F7EC1B-6B27-4E53-9E76-49BF2CDB5F18}" dt="2019-08-30T14:13:53.381" v="6"/>
        <pc:sldMkLst>
          <pc:docMk/>
          <pc:sldMk cId="1396846557" sldId="269"/>
        </pc:sldMkLst>
        <pc:spChg chg="mod">
          <ac:chgData name="Pilamunga, Charles D." userId="6cccb8f7-6328-4831-86d2-458e4a54dcca" providerId="ADAL" clId="{C1F7EC1B-6B27-4E53-9E76-49BF2CDB5F18}" dt="2019-08-30T14:13:53.381" v="6"/>
          <ac:spMkLst>
            <pc:docMk/>
            <pc:sldMk cId="1396846557" sldId="269"/>
            <ac:spMk id="3" creationId="{00000000-0000-0000-0000-000000000000}"/>
          </ac:spMkLst>
        </pc:spChg>
      </pc:sldChg>
      <pc:sldChg chg="modSp">
        <pc:chgData name="Pilamunga, Charles D." userId="6cccb8f7-6328-4831-86d2-458e4a54dcca" providerId="ADAL" clId="{C1F7EC1B-6B27-4E53-9E76-49BF2CDB5F18}" dt="2019-08-30T14:20:12.325" v="49" actId="14100"/>
        <pc:sldMkLst>
          <pc:docMk/>
          <pc:sldMk cId="2924934186" sldId="270"/>
        </pc:sldMkLst>
        <pc:spChg chg="mod">
          <ac:chgData name="Pilamunga, Charles D." userId="6cccb8f7-6328-4831-86d2-458e4a54dcca" providerId="ADAL" clId="{C1F7EC1B-6B27-4E53-9E76-49BF2CDB5F18}" dt="2019-08-30T14:19:57.438" v="46" actId="14100"/>
          <ac:spMkLst>
            <pc:docMk/>
            <pc:sldMk cId="2924934186" sldId="270"/>
            <ac:spMk id="2" creationId="{00000000-0000-0000-0000-000000000000}"/>
          </ac:spMkLst>
        </pc:spChg>
        <pc:spChg chg="mod">
          <ac:chgData name="Pilamunga, Charles D." userId="6cccb8f7-6328-4831-86d2-458e4a54dcca" providerId="ADAL" clId="{C1F7EC1B-6B27-4E53-9E76-49BF2CDB5F18}" dt="2019-08-30T14:19:49.080" v="44" actId="1076"/>
          <ac:spMkLst>
            <pc:docMk/>
            <pc:sldMk cId="2924934186" sldId="270"/>
            <ac:spMk id="4" creationId="{00000000-0000-0000-0000-000000000000}"/>
          </ac:spMkLst>
        </pc:spChg>
        <pc:picChg chg="mod">
          <ac:chgData name="Pilamunga, Charles D." userId="6cccb8f7-6328-4831-86d2-458e4a54dcca" providerId="ADAL" clId="{C1F7EC1B-6B27-4E53-9E76-49BF2CDB5F18}" dt="2019-08-30T14:20:12.325" v="49" actId="14100"/>
          <ac:picMkLst>
            <pc:docMk/>
            <pc:sldMk cId="2924934186" sldId="270"/>
            <ac:picMk id="3" creationId="{00000000-0000-0000-0000-000000000000}"/>
          </ac:picMkLst>
        </pc:picChg>
      </pc:sldChg>
      <pc:sldChg chg="addSp delSp modSp">
        <pc:chgData name="Pilamunga, Charles D." userId="6cccb8f7-6328-4831-86d2-458e4a54dcca" providerId="ADAL" clId="{C1F7EC1B-6B27-4E53-9E76-49BF2CDB5F18}" dt="2019-08-30T14:28:24.915" v="70" actId="14100"/>
        <pc:sldMkLst>
          <pc:docMk/>
          <pc:sldMk cId="1619620197" sldId="271"/>
        </pc:sldMkLst>
        <pc:spChg chg="mod">
          <ac:chgData name="Pilamunga, Charles D." userId="6cccb8f7-6328-4831-86d2-458e4a54dcca" providerId="ADAL" clId="{C1F7EC1B-6B27-4E53-9E76-49BF2CDB5F18}" dt="2019-08-30T14:28:24.915" v="70" actId="14100"/>
          <ac:spMkLst>
            <pc:docMk/>
            <pc:sldMk cId="1619620197" sldId="271"/>
            <ac:spMk id="2" creationId="{00000000-0000-0000-0000-000000000000}"/>
          </ac:spMkLst>
        </pc:spChg>
        <pc:spChg chg="del mod">
          <ac:chgData name="Pilamunga, Charles D." userId="6cccb8f7-6328-4831-86d2-458e4a54dcca" providerId="ADAL" clId="{C1F7EC1B-6B27-4E53-9E76-49BF2CDB5F18}" dt="2019-08-30T14:26:34.893" v="52"/>
          <ac:spMkLst>
            <pc:docMk/>
            <pc:sldMk cId="1619620197" sldId="271"/>
            <ac:spMk id="3" creationId="{00000000-0000-0000-0000-000000000000}"/>
          </ac:spMkLst>
        </pc:spChg>
        <pc:spChg chg="add mod">
          <ac:chgData name="Pilamunga, Charles D." userId="6cccb8f7-6328-4831-86d2-458e4a54dcca" providerId="ADAL" clId="{C1F7EC1B-6B27-4E53-9E76-49BF2CDB5F18}" dt="2019-08-30T14:28:14.510" v="67" actId="255"/>
          <ac:spMkLst>
            <pc:docMk/>
            <pc:sldMk cId="1619620197" sldId="271"/>
            <ac:spMk id="4" creationId="{FC3209DD-04BE-4AAE-AB8C-FF77494A3251}"/>
          </ac:spMkLst>
        </pc:spChg>
      </pc:sldChg>
      <pc:sldChg chg="modSp ord">
        <pc:chgData name="Pilamunga, Charles D." userId="6cccb8f7-6328-4831-86d2-458e4a54dcca" providerId="ADAL" clId="{C1F7EC1B-6B27-4E53-9E76-49BF2CDB5F18}" dt="2019-08-30T14:27:52.406" v="64"/>
        <pc:sldMkLst>
          <pc:docMk/>
          <pc:sldMk cId="4110291815" sldId="272"/>
        </pc:sldMkLst>
        <pc:spChg chg="mod">
          <ac:chgData name="Pilamunga, Charles D." userId="6cccb8f7-6328-4831-86d2-458e4a54dcca" providerId="ADAL" clId="{C1F7EC1B-6B27-4E53-9E76-49BF2CDB5F18}" dt="2019-08-30T14:27:10.478" v="59" actId="1076"/>
          <ac:spMkLst>
            <pc:docMk/>
            <pc:sldMk cId="4110291815" sldId="272"/>
            <ac:spMk id="2" creationId="{00000000-0000-0000-0000-000000000000}"/>
          </ac:spMkLst>
        </pc:spChg>
        <pc:spChg chg="mod">
          <ac:chgData name="Pilamunga, Charles D." userId="6cccb8f7-6328-4831-86d2-458e4a54dcca" providerId="ADAL" clId="{C1F7EC1B-6B27-4E53-9E76-49BF2CDB5F18}" dt="2019-08-30T14:27:52.406" v="64"/>
          <ac:spMkLst>
            <pc:docMk/>
            <pc:sldMk cId="4110291815" sldId="272"/>
            <ac:spMk id="3" creationId="{00000000-0000-0000-0000-000000000000}"/>
          </ac:spMkLst>
        </pc:spChg>
      </pc:sldChg>
      <pc:sldChg chg="ord">
        <pc:chgData name="Pilamunga, Charles D." userId="6cccb8f7-6328-4831-86d2-458e4a54dcca" providerId="ADAL" clId="{C1F7EC1B-6B27-4E53-9E76-49BF2CDB5F18}" dt="2019-08-30T14:26:41.954" v="54"/>
        <pc:sldMkLst>
          <pc:docMk/>
          <pc:sldMk cId="336506219" sldId="273"/>
        </pc:sldMkLst>
      </pc:sldChg>
      <pc:sldChg chg="modSp">
        <pc:chgData name="Pilamunga, Charles D." userId="6cccb8f7-6328-4831-86d2-458e4a54dcca" providerId="ADAL" clId="{C1F7EC1B-6B27-4E53-9E76-49BF2CDB5F18}" dt="2019-08-30T14:29:26.134" v="82" actId="14100"/>
        <pc:sldMkLst>
          <pc:docMk/>
          <pc:sldMk cId="1135051586" sldId="274"/>
        </pc:sldMkLst>
        <pc:spChg chg="mod">
          <ac:chgData name="Pilamunga, Charles D." userId="6cccb8f7-6328-4831-86d2-458e4a54dcca" providerId="ADAL" clId="{C1F7EC1B-6B27-4E53-9E76-49BF2CDB5F18}" dt="2019-08-30T14:29:03.390" v="75" actId="14100"/>
          <ac:spMkLst>
            <pc:docMk/>
            <pc:sldMk cId="1135051586" sldId="274"/>
            <ac:spMk id="2" creationId="{00000000-0000-0000-0000-000000000000}"/>
          </ac:spMkLst>
        </pc:spChg>
        <pc:spChg chg="mod">
          <ac:chgData name="Pilamunga, Charles D." userId="6cccb8f7-6328-4831-86d2-458e4a54dcca" providerId="ADAL" clId="{C1F7EC1B-6B27-4E53-9E76-49BF2CDB5F18}" dt="2019-08-30T14:29:19.386" v="80" actId="1076"/>
          <ac:spMkLst>
            <pc:docMk/>
            <pc:sldMk cId="1135051586" sldId="274"/>
            <ac:spMk id="4" creationId="{00000000-0000-0000-0000-000000000000}"/>
          </ac:spMkLst>
        </pc:spChg>
        <pc:picChg chg="mod">
          <ac:chgData name="Pilamunga, Charles D." userId="6cccb8f7-6328-4831-86d2-458e4a54dcca" providerId="ADAL" clId="{C1F7EC1B-6B27-4E53-9E76-49BF2CDB5F18}" dt="2019-08-30T14:29:26.134" v="82" actId="14100"/>
          <ac:picMkLst>
            <pc:docMk/>
            <pc:sldMk cId="1135051586" sldId="274"/>
            <ac:picMk id="3" creationId="{00000000-0000-0000-0000-000000000000}"/>
          </ac:picMkLst>
        </pc:picChg>
      </pc:sldChg>
      <pc:sldChg chg="modSp">
        <pc:chgData name="Pilamunga, Charles D." userId="6cccb8f7-6328-4831-86d2-458e4a54dcca" providerId="ADAL" clId="{C1F7EC1B-6B27-4E53-9E76-49BF2CDB5F18}" dt="2019-08-30T14:31:41.104" v="94"/>
        <pc:sldMkLst>
          <pc:docMk/>
          <pc:sldMk cId="1253023753" sldId="275"/>
        </pc:sldMkLst>
        <pc:spChg chg="mod">
          <ac:chgData name="Pilamunga, Charles D." userId="6cccb8f7-6328-4831-86d2-458e4a54dcca" providerId="ADAL" clId="{C1F7EC1B-6B27-4E53-9E76-49BF2CDB5F18}" dt="2019-08-30T14:31:41.104" v="94"/>
          <ac:spMkLst>
            <pc:docMk/>
            <pc:sldMk cId="1253023753" sldId="275"/>
            <ac:spMk id="3" creationId="{00000000-0000-0000-0000-000000000000}"/>
          </ac:spMkLst>
        </pc:spChg>
      </pc:sldChg>
      <pc:sldChg chg="modSp ord">
        <pc:chgData name="Pilamunga, Charles D." userId="6cccb8f7-6328-4831-86d2-458e4a54dcca" providerId="ADAL" clId="{C1F7EC1B-6B27-4E53-9E76-49BF2CDB5F18}" dt="2019-08-30T14:31:09.425" v="90"/>
        <pc:sldMkLst>
          <pc:docMk/>
          <pc:sldMk cId="1434035807" sldId="276"/>
        </pc:sldMkLst>
        <pc:spChg chg="mod">
          <ac:chgData name="Pilamunga, Charles D." userId="6cccb8f7-6328-4831-86d2-458e4a54dcca" providerId="ADAL" clId="{C1F7EC1B-6B27-4E53-9E76-49BF2CDB5F18}" dt="2019-08-30T14:30:14.485" v="85" actId="14100"/>
          <ac:spMkLst>
            <pc:docMk/>
            <pc:sldMk cId="1434035807" sldId="276"/>
            <ac:spMk id="2" creationId="{00000000-0000-0000-0000-000000000000}"/>
          </ac:spMkLst>
        </pc:spChg>
        <pc:spChg chg="mod">
          <ac:chgData name="Pilamunga, Charles D." userId="6cccb8f7-6328-4831-86d2-458e4a54dcca" providerId="ADAL" clId="{C1F7EC1B-6B27-4E53-9E76-49BF2CDB5F18}" dt="2019-08-30T14:31:09.425" v="90"/>
          <ac:spMkLst>
            <pc:docMk/>
            <pc:sldMk cId="1434035807" sldId="276"/>
            <ac:spMk id="3" creationId="{00000000-0000-0000-0000-000000000000}"/>
          </ac:spMkLst>
        </pc:spChg>
      </pc:sldChg>
      <pc:sldChg chg="delSp modSp del">
        <pc:chgData name="Pilamunga, Charles D." userId="6cccb8f7-6328-4831-86d2-458e4a54dcca" providerId="ADAL" clId="{C1F7EC1B-6B27-4E53-9E76-49BF2CDB5F18}" dt="2019-08-30T14:32:42.618" v="104" actId="2696"/>
        <pc:sldMkLst>
          <pc:docMk/>
          <pc:sldMk cId="2205003652" sldId="278"/>
        </pc:sldMkLst>
        <pc:spChg chg="del mod">
          <ac:chgData name="Pilamunga, Charles D." userId="6cccb8f7-6328-4831-86d2-458e4a54dcca" providerId="ADAL" clId="{C1F7EC1B-6B27-4E53-9E76-49BF2CDB5F18}" dt="2019-08-30T14:32:40.728" v="101"/>
          <ac:spMkLst>
            <pc:docMk/>
            <pc:sldMk cId="2205003652" sldId="278"/>
            <ac:spMk id="2" creationId="{00000000-0000-0000-0000-000000000000}"/>
          </ac:spMkLst>
        </pc:spChg>
        <pc:spChg chg="del mod">
          <ac:chgData name="Pilamunga, Charles D." userId="6cccb8f7-6328-4831-86d2-458e4a54dcca" providerId="ADAL" clId="{C1F7EC1B-6B27-4E53-9E76-49BF2CDB5F18}" dt="2019-08-30T14:32:40.728" v="103"/>
          <ac:spMkLst>
            <pc:docMk/>
            <pc:sldMk cId="2205003652" sldId="278"/>
            <ac:spMk id="3" creationId="{00000000-0000-0000-0000-000000000000}"/>
          </ac:spMkLst>
        </pc:spChg>
      </pc:sldChg>
      <pc:sldChg chg="modSp ord">
        <pc:chgData name="Pilamunga, Charles D." userId="6cccb8f7-6328-4831-86d2-458e4a54dcca" providerId="ADAL" clId="{C1F7EC1B-6B27-4E53-9E76-49BF2CDB5F18}" dt="2019-08-30T14:32:53.303" v="105"/>
        <pc:sldMkLst>
          <pc:docMk/>
          <pc:sldMk cId="2658860376" sldId="279"/>
        </pc:sldMkLst>
        <pc:spChg chg="mod">
          <ac:chgData name="Pilamunga, Charles D." userId="6cccb8f7-6328-4831-86d2-458e4a54dcca" providerId="ADAL" clId="{C1F7EC1B-6B27-4E53-9E76-49BF2CDB5F18}" dt="2019-08-30T14:31:59.334" v="96" actId="14100"/>
          <ac:spMkLst>
            <pc:docMk/>
            <pc:sldMk cId="2658860376" sldId="279"/>
            <ac:spMk id="3" creationId="{00000000-0000-0000-0000-000000000000}"/>
          </ac:spMkLst>
        </pc:spChg>
      </pc:sldChg>
      <pc:sldChg chg="modSp">
        <pc:chgData name="Pilamunga, Charles D." userId="6cccb8f7-6328-4831-86d2-458e4a54dcca" providerId="ADAL" clId="{C1F7EC1B-6B27-4E53-9E76-49BF2CDB5F18}" dt="2019-08-30T14:33:40.542" v="116" actId="14100"/>
        <pc:sldMkLst>
          <pc:docMk/>
          <pc:sldMk cId="1363765457" sldId="281"/>
        </pc:sldMkLst>
        <pc:spChg chg="mod">
          <ac:chgData name="Pilamunga, Charles D." userId="6cccb8f7-6328-4831-86d2-458e4a54dcca" providerId="ADAL" clId="{C1F7EC1B-6B27-4E53-9E76-49BF2CDB5F18}" dt="2019-08-30T14:33:36.731" v="115" actId="1076"/>
          <ac:spMkLst>
            <pc:docMk/>
            <pc:sldMk cId="1363765457" sldId="281"/>
            <ac:spMk id="2" creationId="{00000000-0000-0000-0000-000000000000}"/>
          </ac:spMkLst>
        </pc:spChg>
        <pc:spChg chg="mod">
          <ac:chgData name="Pilamunga, Charles D." userId="6cccb8f7-6328-4831-86d2-458e4a54dcca" providerId="ADAL" clId="{C1F7EC1B-6B27-4E53-9E76-49BF2CDB5F18}" dt="2019-08-30T14:33:18.657" v="110" actId="1076"/>
          <ac:spMkLst>
            <pc:docMk/>
            <pc:sldMk cId="1363765457" sldId="281"/>
            <ac:spMk id="4" creationId="{00000000-0000-0000-0000-000000000000}"/>
          </ac:spMkLst>
        </pc:spChg>
        <pc:picChg chg="mod">
          <ac:chgData name="Pilamunga, Charles D." userId="6cccb8f7-6328-4831-86d2-458e4a54dcca" providerId="ADAL" clId="{C1F7EC1B-6B27-4E53-9E76-49BF2CDB5F18}" dt="2019-08-30T14:33:40.542" v="116" actId="14100"/>
          <ac:picMkLst>
            <pc:docMk/>
            <pc:sldMk cId="1363765457" sldId="281"/>
            <ac:picMk id="3" creationId="{00000000-0000-0000-0000-000000000000}"/>
          </ac:picMkLst>
        </pc:picChg>
      </pc:sldChg>
      <pc:sldChg chg="modSp ord">
        <pc:chgData name="Pilamunga, Charles D." userId="6cccb8f7-6328-4831-86d2-458e4a54dcca" providerId="ADAL" clId="{C1F7EC1B-6B27-4E53-9E76-49BF2CDB5F18}" dt="2019-08-30T14:32:56.287" v="106"/>
        <pc:sldMkLst>
          <pc:docMk/>
          <pc:sldMk cId="4220927901" sldId="282"/>
        </pc:sldMkLst>
        <pc:spChg chg="mod">
          <ac:chgData name="Pilamunga, Charles D." userId="6cccb8f7-6328-4831-86d2-458e4a54dcca" providerId="ADAL" clId="{C1F7EC1B-6B27-4E53-9E76-49BF2CDB5F18}" dt="2019-08-30T14:32:05.286" v="97" actId="1076"/>
          <ac:spMkLst>
            <pc:docMk/>
            <pc:sldMk cId="4220927901" sldId="282"/>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E5B437-2C68-A046-B635-6130067A10E1}"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4E583-D04C-564C-8C1F-B7FFE1875067}" type="slidenum">
              <a:rPr lang="en-US" smtClean="0"/>
              <a:t>‹#›</a:t>
            </a:fld>
            <a:endParaRPr lang="en-US"/>
          </a:p>
        </p:txBody>
      </p:sp>
    </p:spTree>
    <p:extLst>
      <p:ext uri="{BB962C8B-B14F-4D97-AF65-F5344CB8AC3E}">
        <p14:creationId xmlns:p14="http://schemas.microsoft.com/office/powerpoint/2010/main" val="125588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5B437-2C68-A046-B635-6130067A10E1}"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4E583-D04C-564C-8C1F-B7FFE1875067}" type="slidenum">
              <a:rPr lang="en-US" smtClean="0"/>
              <a:t>‹#›</a:t>
            </a:fld>
            <a:endParaRPr lang="en-US"/>
          </a:p>
        </p:txBody>
      </p:sp>
    </p:spTree>
    <p:extLst>
      <p:ext uri="{BB962C8B-B14F-4D97-AF65-F5344CB8AC3E}">
        <p14:creationId xmlns:p14="http://schemas.microsoft.com/office/powerpoint/2010/main" val="598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5B437-2C68-A046-B635-6130067A10E1}"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4E583-D04C-564C-8C1F-B7FFE1875067}" type="slidenum">
              <a:rPr lang="en-US" smtClean="0"/>
              <a:t>‹#›</a:t>
            </a:fld>
            <a:endParaRPr lang="en-US"/>
          </a:p>
        </p:txBody>
      </p:sp>
    </p:spTree>
    <p:extLst>
      <p:ext uri="{BB962C8B-B14F-4D97-AF65-F5344CB8AC3E}">
        <p14:creationId xmlns:p14="http://schemas.microsoft.com/office/powerpoint/2010/main" val="339994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5B437-2C68-A046-B635-6130067A10E1}"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4E583-D04C-564C-8C1F-B7FFE1875067}" type="slidenum">
              <a:rPr lang="en-US" smtClean="0"/>
              <a:t>‹#›</a:t>
            </a:fld>
            <a:endParaRPr lang="en-US"/>
          </a:p>
        </p:txBody>
      </p:sp>
    </p:spTree>
    <p:extLst>
      <p:ext uri="{BB962C8B-B14F-4D97-AF65-F5344CB8AC3E}">
        <p14:creationId xmlns:p14="http://schemas.microsoft.com/office/powerpoint/2010/main" val="334002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E5B437-2C68-A046-B635-6130067A10E1}"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4E583-D04C-564C-8C1F-B7FFE1875067}" type="slidenum">
              <a:rPr lang="en-US" smtClean="0"/>
              <a:t>‹#›</a:t>
            </a:fld>
            <a:endParaRPr lang="en-US"/>
          </a:p>
        </p:txBody>
      </p:sp>
    </p:spTree>
    <p:extLst>
      <p:ext uri="{BB962C8B-B14F-4D97-AF65-F5344CB8AC3E}">
        <p14:creationId xmlns:p14="http://schemas.microsoft.com/office/powerpoint/2010/main" val="50226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5B437-2C68-A046-B635-6130067A10E1}"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4E583-D04C-564C-8C1F-B7FFE1875067}" type="slidenum">
              <a:rPr lang="en-US" smtClean="0"/>
              <a:t>‹#›</a:t>
            </a:fld>
            <a:endParaRPr lang="en-US"/>
          </a:p>
        </p:txBody>
      </p:sp>
    </p:spTree>
    <p:extLst>
      <p:ext uri="{BB962C8B-B14F-4D97-AF65-F5344CB8AC3E}">
        <p14:creationId xmlns:p14="http://schemas.microsoft.com/office/powerpoint/2010/main" val="65178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E5B437-2C68-A046-B635-6130067A10E1}"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4E583-D04C-564C-8C1F-B7FFE1875067}" type="slidenum">
              <a:rPr lang="en-US" smtClean="0"/>
              <a:t>‹#›</a:t>
            </a:fld>
            <a:endParaRPr lang="en-US"/>
          </a:p>
        </p:txBody>
      </p:sp>
    </p:spTree>
    <p:extLst>
      <p:ext uri="{BB962C8B-B14F-4D97-AF65-F5344CB8AC3E}">
        <p14:creationId xmlns:p14="http://schemas.microsoft.com/office/powerpoint/2010/main" val="223131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E5B437-2C68-A046-B635-6130067A10E1}"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4E583-D04C-564C-8C1F-B7FFE1875067}" type="slidenum">
              <a:rPr lang="en-US" smtClean="0"/>
              <a:t>‹#›</a:t>
            </a:fld>
            <a:endParaRPr lang="en-US"/>
          </a:p>
        </p:txBody>
      </p:sp>
    </p:spTree>
    <p:extLst>
      <p:ext uri="{BB962C8B-B14F-4D97-AF65-F5344CB8AC3E}">
        <p14:creationId xmlns:p14="http://schemas.microsoft.com/office/powerpoint/2010/main" val="91456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5B437-2C68-A046-B635-6130067A10E1}"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4E583-D04C-564C-8C1F-B7FFE1875067}" type="slidenum">
              <a:rPr lang="en-US" smtClean="0"/>
              <a:t>‹#›</a:t>
            </a:fld>
            <a:endParaRPr lang="en-US"/>
          </a:p>
        </p:txBody>
      </p:sp>
    </p:spTree>
    <p:extLst>
      <p:ext uri="{BB962C8B-B14F-4D97-AF65-F5344CB8AC3E}">
        <p14:creationId xmlns:p14="http://schemas.microsoft.com/office/powerpoint/2010/main" val="325601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5B437-2C68-A046-B635-6130067A10E1}"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4E583-D04C-564C-8C1F-B7FFE1875067}" type="slidenum">
              <a:rPr lang="en-US" smtClean="0"/>
              <a:t>‹#›</a:t>
            </a:fld>
            <a:endParaRPr lang="en-US"/>
          </a:p>
        </p:txBody>
      </p:sp>
    </p:spTree>
    <p:extLst>
      <p:ext uri="{BB962C8B-B14F-4D97-AF65-F5344CB8AC3E}">
        <p14:creationId xmlns:p14="http://schemas.microsoft.com/office/powerpoint/2010/main" val="204918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5B437-2C68-A046-B635-6130067A10E1}"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4E583-D04C-564C-8C1F-B7FFE1875067}" type="slidenum">
              <a:rPr lang="en-US" smtClean="0"/>
              <a:t>‹#›</a:t>
            </a:fld>
            <a:endParaRPr lang="en-US"/>
          </a:p>
        </p:txBody>
      </p:sp>
    </p:spTree>
    <p:extLst>
      <p:ext uri="{BB962C8B-B14F-4D97-AF65-F5344CB8AC3E}">
        <p14:creationId xmlns:p14="http://schemas.microsoft.com/office/powerpoint/2010/main" val="409862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5B437-2C68-A046-B635-6130067A10E1}" type="datetimeFigureOut">
              <a:rPr lang="en-US" smtClean="0"/>
              <a:t>8/30/2019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4E583-D04C-564C-8C1F-B7FFE1875067}" type="slidenum">
              <a:rPr lang="en-US" smtClean="0"/>
              <a:t>‹#›</a:t>
            </a:fld>
            <a:endParaRPr lang="en-US"/>
          </a:p>
        </p:txBody>
      </p:sp>
    </p:spTree>
    <p:extLst>
      <p:ext uri="{BB962C8B-B14F-4D97-AF65-F5344CB8AC3E}">
        <p14:creationId xmlns:p14="http://schemas.microsoft.com/office/powerpoint/2010/main" val="3804393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3_R106748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5" name="TextBox 4"/>
          <p:cNvSpPr txBox="1"/>
          <p:nvPr/>
        </p:nvSpPr>
        <p:spPr>
          <a:xfrm>
            <a:off x="279400" y="486920"/>
            <a:ext cx="7620000" cy="830997"/>
          </a:xfrm>
          <a:prstGeom prst="rect">
            <a:avLst/>
          </a:prstGeom>
          <a:noFill/>
        </p:spPr>
        <p:txBody>
          <a:bodyPr vert="horz" rtlCol="0">
            <a:spAutoFit/>
          </a:bodyPr>
          <a:lstStyle/>
          <a:p>
            <a:r>
              <a:rPr lang="en-US" sz="2400" b="1" dirty="0">
                <a:solidFill>
                  <a:srgbClr val="DA0202"/>
                </a:solidFill>
              </a:rPr>
              <a:t>Medieval Christian Europe  (330–1450)</a:t>
            </a:r>
            <a:r>
              <a:rPr lang="en-US" sz="2400" dirty="0">
                <a:solidFill>
                  <a:srgbClr val="DA0202"/>
                </a:solidFill>
              </a:rPr>
              <a:t> </a:t>
            </a:r>
          </a:p>
          <a:p>
            <a:r>
              <a:rPr lang="en-US" sz="2400" b="1" dirty="0"/>
              <a:t>Lesson 3 </a:t>
            </a:r>
            <a:r>
              <a:rPr lang="en-US" sz="2400" dirty="0"/>
              <a:t>The Medieval Christian Church </a:t>
            </a:r>
          </a:p>
        </p:txBody>
      </p:sp>
    </p:spTree>
    <p:extLst>
      <p:ext uri="{BB962C8B-B14F-4D97-AF65-F5344CB8AC3E}">
        <p14:creationId xmlns:p14="http://schemas.microsoft.com/office/powerpoint/2010/main" val="41702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Life in Monasteries and Convents</a:t>
            </a:r>
          </a:p>
        </p:txBody>
      </p:sp>
      <p:pic>
        <p:nvPicPr>
          <p:cNvPr id="3" name="Picture 2" descr="HSWH_SC_LSN_A0012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Medieval monasteries were centers of religious, educational, and community life in medieval Europe.</a:t>
            </a:r>
          </a:p>
        </p:txBody>
      </p:sp>
    </p:spTree>
    <p:extLst>
      <p:ext uri="{BB962C8B-B14F-4D97-AF65-F5344CB8AC3E}">
        <p14:creationId xmlns:p14="http://schemas.microsoft.com/office/powerpoint/2010/main" val="175655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50" y="92075"/>
            <a:ext cx="7620000" cy="461665"/>
          </a:xfrm>
          <a:prstGeom prst="rect">
            <a:avLst/>
          </a:prstGeom>
          <a:noFill/>
        </p:spPr>
        <p:txBody>
          <a:bodyPr vert="horz" rtlCol="0">
            <a:spAutoFit/>
          </a:bodyPr>
          <a:lstStyle/>
          <a:p>
            <a:pPr algn="ctr"/>
            <a:r>
              <a:rPr lang="en-US" sz="2400" b="1" dirty="0">
                <a:solidFill>
                  <a:srgbClr val="0072BC"/>
                </a:solidFill>
              </a:rPr>
              <a:t>The Growth of Church Power</a:t>
            </a:r>
          </a:p>
        </p:txBody>
      </p:sp>
      <p:sp>
        <p:nvSpPr>
          <p:cNvPr id="3" name="TextBox 2"/>
          <p:cNvSpPr txBox="1"/>
          <p:nvPr/>
        </p:nvSpPr>
        <p:spPr>
          <a:xfrm>
            <a:off x="146050" y="569615"/>
            <a:ext cx="8783461" cy="4893647"/>
          </a:xfrm>
          <a:prstGeom prst="rect">
            <a:avLst/>
          </a:prstGeom>
          <a:noFill/>
        </p:spPr>
        <p:txBody>
          <a:bodyPr vert="horz" wrap="square" rtlCol="0">
            <a:spAutoFit/>
          </a:bodyPr>
          <a:lstStyle/>
          <a:p>
            <a:r>
              <a:rPr lang="en-US" sz="2400" dirty="0"/>
              <a:t>A Spiritual and Worldly Empire</a:t>
            </a:r>
          </a:p>
          <a:p>
            <a:pPr marL="285750" indent="-285750">
              <a:buFont typeface="Arial" panose="020B0604020202020204" pitchFamily="34" charset="0"/>
              <a:buChar char="•"/>
            </a:pPr>
            <a:r>
              <a:rPr lang="en-US" sz="2400" dirty="0"/>
              <a:t>The Roman Catholic Church is going to grow more powerful during the Middle Ages</a:t>
            </a:r>
          </a:p>
          <a:p>
            <a:pPr marL="285750" indent="-285750">
              <a:buFont typeface="Arial" panose="020B0604020202020204" pitchFamily="34" charset="0"/>
              <a:buChar char="•"/>
            </a:pPr>
            <a:r>
              <a:rPr lang="en-US" sz="2400" dirty="0"/>
              <a:t>The Pope is going to control parts of Italy known as the Papal States</a:t>
            </a:r>
          </a:p>
          <a:p>
            <a:pPr marL="285750" indent="-285750">
              <a:buFont typeface="Arial" panose="020B0604020202020204" pitchFamily="34" charset="0"/>
              <a:buChar char="•"/>
            </a:pPr>
            <a:r>
              <a:rPr lang="en-US" sz="2400" dirty="0"/>
              <a:t>Bishops and other Noble clergy will hold estates and armies to help maintain power</a:t>
            </a:r>
          </a:p>
          <a:p>
            <a:r>
              <a:rPr lang="en-US" sz="2400" dirty="0"/>
              <a:t>Church Law and Authority</a:t>
            </a:r>
          </a:p>
          <a:p>
            <a:pPr marL="285750" indent="-285750">
              <a:buFont typeface="Arial" panose="020B0604020202020204" pitchFamily="34" charset="0"/>
              <a:buChar char="•"/>
            </a:pPr>
            <a:r>
              <a:rPr lang="en-US" sz="2400" dirty="0"/>
              <a:t>Church law is called Canon Law and will set up the rules governing life</a:t>
            </a:r>
          </a:p>
          <a:p>
            <a:pPr marL="285750" indent="-285750">
              <a:buFont typeface="Arial" panose="020B0604020202020204" pitchFamily="34" charset="0"/>
              <a:buChar char="•"/>
            </a:pPr>
            <a:r>
              <a:rPr lang="en-US" sz="2400" dirty="0"/>
              <a:t>Excommunication was the worst punishment they had, it cut you off of the sacraments </a:t>
            </a:r>
          </a:p>
          <a:p>
            <a:pPr marL="285750" indent="-285750">
              <a:buFont typeface="Arial" panose="020B0604020202020204" pitchFamily="34" charset="0"/>
              <a:buChar char="•"/>
            </a:pPr>
            <a:r>
              <a:rPr lang="en-US" sz="2400" dirty="0"/>
              <a:t>The threat of an interdict was how they kept nobles under control</a:t>
            </a:r>
          </a:p>
        </p:txBody>
      </p:sp>
    </p:spTree>
    <p:extLst>
      <p:ext uri="{BB962C8B-B14F-4D97-AF65-F5344CB8AC3E}">
        <p14:creationId xmlns:p14="http://schemas.microsoft.com/office/powerpoint/2010/main" val="139684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683978" cy="461665"/>
          </a:xfrm>
          <a:prstGeom prst="rect">
            <a:avLst/>
          </a:prstGeom>
          <a:noFill/>
        </p:spPr>
        <p:txBody>
          <a:bodyPr vert="horz" wrap="square" rtlCol="0">
            <a:spAutoFit/>
          </a:bodyPr>
          <a:lstStyle/>
          <a:p>
            <a:pPr algn="ctr"/>
            <a:r>
              <a:rPr lang="en-US" sz="2400" b="1" dirty="0">
                <a:solidFill>
                  <a:srgbClr val="0072BC"/>
                </a:solidFill>
              </a:rPr>
              <a:t>The Growth of Church Power</a:t>
            </a:r>
          </a:p>
        </p:txBody>
      </p:sp>
      <p:sp>
        <p:nvSpPr>
          <p:cNvPr id="3" name="TextBox 2"/>
          <p:cNvSpPr txBox="1"/>
          <p:nvPr/>
        </p:nvSpPr>
        <p:spPr>
          <a:xfrm>
            <a:off x="279399" y="1460500"/>
            <a:ext cx="8683977" cy="2800767"/>
          </a:xfrm>
          <a:prstGeom prst="rect">
            <a:avLst/>
          </a:prstGeom>
          <a:noFill/>
        </p:spPr>
        <p:txBody>
          <a:bodyPr vert="horz" wrap="square" rtlCol="0">
            <a:spAutoFit/>
          </a:bodyPr>
          <a:lstStyle/>
          <a:p>
            <a:endParaRPr lang="en-US" sz="1600" dirty="0"/>
          </a:p>
          <a:p>
            <a:pPr lvl="0"/>
            <a:r>
              <a:rPr lang="en-US" sz="2400" dirty="0">
                <a:solidFill>
                  <a:prstClr val="black"/>
                </a:solidFill>
              </a:rPr>
              <a:t>Working for Peace</a:t>
            </a:r>
          </a:p>
          <a:p>
            <a:pPr marL="285750" lvl="0" indent="-285750">
              <a:buFont typeface="Arial" panose="020B0604020202020204" pitchFamily="34" charset="0"/>
              <a:buChar char="•"/>
            </a:pPr>
            <a:r>
              <a:rPr lang="en-US" sz="2400" dirty="0">
                <a:solidFill>
                  <a:prstClr val="black"/>
                </a:solidFill>
              </a:rPr>
              <a:t>Tries to limit warfare, is successful </a:t>
            </a:r>
          </a:p>
          <a:p>
            <a:pPr lvl="0"/>
            <a:r>
              <a:rPr lang="en-US" sz="2400" dirty="0">
                <a:solidFill>
                  <a:prstClr val="black"/>
                </a:solidFill>
              </a:rPr>
              <a:t>The Legacy of Judeo-Christian Teachings</a:t>
            </a:r>
          </a:p>
          <a:p>
            <a:pPr marL="285750" lvl="0" indent="-285750">
              <a:buFont typeface="Arial" panose="020B0604020202020204" pitchFamily="34" charset="0"/>
              <a:buChar char="•"/>
            </a:pPr>
            <a:r>
              <a:rPr lang="en-US" sz="2400" dirty="0">
                <a:solidFill>
                  <a:prstClr val="black"/>
                </a:solidFill>
              </a:rPr>
              <a:t>Combining Jewish and Christian Ideals</a:t>
            </a:r>
          </a:p>
          <a:p>
            <a:pPr marL="285750" lvl="0" indent="-285750">
              <a:buFont typeface="Arial" panose="020B0604020202020204" pitchFamily="34" charset="0"/>
              <a:buChar char="•"/>
            </a:pPr>
            <a:r>
              <a:rPr lang="en-US" sz="2400" dirty="0">
                <a:solidFill>
                  <a:prstClr val="black"/>
                </a:solidFill>
              </a:rPr>
              <a:t>Emphasized the individual and the importance social responsibility </a:t>
            </a:r>
          </a:p>
          <a:p>
            <a:endParaRPr lang="en-US" sz="1600" dirty="0"/>
          </a:p>
        </p:txBody>
      </p:sp>
    </p:spTree>
    <p:extLst>
      <p:ext uri="{BB962C8B-B14F-4D97-AF65-F5344CB8AC3E}">
        <p14:creationId xmlns:p14="http://schemas.microsoft.com/office/powerpoint/2010/main" val="961693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480778" cy="461665"/>
          </a:xfrm>
          <a:prstGeom prst="rect">
            <a:avLst/>
          </a:prstGeom>
          <a:noFill/>
        </p:spPr>
        <p:txBody>
          <a:bodyPr vert="horz" wrap="square" rtlCol="0">
            <a:spAutoFit/>
          </a:bodyPr>
          <a:lstStyle/>
          <a:p>
            <a:pPr algn="ctr"/>
            <a:r>
              <a:rPr lang="en-US" sz="2400" b="1" dirty="0">
                <a:solidFill>
                  <a:srgbClr val="0072BC"/>
                </a:solidFill>
              </a:rPr>
              <a:t>The Growth of Church Power</a:t>
            </a:r>
          </a:p>
        </p:txBody>
      </p:sp>
      <p:pic>
        <p:nvPicPr>
          <p:cNvPr id="3" name="Picture 2" descr="HSWH_SC_L03_R1067504_FUL.png"/>
          <p:cNvPicPr>
            <a:picLocks/>
          </p:cNvPicPr>
          <p:nvPr/>
        </p:nvPicPr>
        <p:blipFill>
          <a:blip r:embed="rId2">
            <a:extLst>
              <a:ext uri="{28A0092B-C50C-407E-A947-70E740481C1C}">
                <a14:useLocalDpi xmlns:a14="http://schemas.microsoft.com/office/drawing/2010/main" val="0"/>
              </a:ext>
            </a:extLst>
          </a:blip>
          <a:stretch>
            <a:fillRect/>
          </a:stretch>
        </p:blipFill>
        <p:spPr>
          <a:xfrm>
            <a:off x="279400" y="993422"/>
            <a:ext cx="8582378" cy="4708878"/>
          </a:xfrm>
          <a:prstGeom prst="rect">
            <a:avLst/>
          </a:prstGeom>
        </p:spPr>
      </p:pic>
      <p:sp>
        <p:nvSpPr>
          <p:cNvPr id="4" name="TextBox 3"/>
          <p:cNvSpPr txBox="1"/>
          <p:nvPr/>
        </p:nvSpPr>
        <p:spPr>
          <a:xfrm>
            <a:off x="279400" y="5996113"/>
            <a:ext cx="8480778" cy="523220"/>
          </a:xfrm>
          <a:prstGeom prst="rect">
            <a:avLst/>
          </a:prstGeom>
          <a:noFill/>
        </p:spPr>
        <p:txBody>
          <a:bodyPr vert="horz" wrap="square" rtlCol="0">
            <a:spAutoFit/>
          </a:bodyPr>
          <a:lstStyle/>
          <a:p>
            <a:r>
              <a:rPr lang="en-US" sz="1400" dirty="0"/>
              <a:t>This illustration of Pope Sylvester II, who reigned from 999 to 1003, shows the power and pomp of medieval European popes.</a:t>
            </a:r>
          </a:p>
        </p:txBody>
      </p:sp>
    </p:spTree>
    <p:extLst>
      <p:ext uri="{BB962C8B-B14F-4D97-AF65-F5344CB8AC3E}">
        <p14:creationId xmlns:p14="http://schemas.microsoft.com/office/powerpoint/2010/main" val="2924934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The Church Faces Calls to Reform</a:t>
            </a:r>
          </a:p>
        </p:txBody>
      </p:sp>
      <p:pic>
        <p:nvPicPr>
          <p:cNvPr id="3" name="Picture 2" descr="HSWH_SC_LSN_T0007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Analyze Charts Which criticism do you think common people felt most strongly? Why?</a:t>
            </a:r>
          </a:p>
        </p:txBody>
      </p:sp>
    </p:spTree>
    <p:extLst>
      <p:ext uri="{BB962C8B-B14F-4D97-AF65-F5344CB8AC3E}">
        <p14:creationId xmlns:p14="http://schemas.microsoft.com/office/powerpoint/2010/main" val="33650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1" y="268701"/>
            <a:ext cx="8582377" cy="461665"/>
          </a:xfrm>
          <a:prstGeom prst="rect">
            <a:avLst/>
          </a:prstGeom>
          <a:noFill/>
        </p:spPr>
        <p:txBody>
          <a:bodyPr vert="horz" wrap="square" rtlCol="0">
            <a:spAutoFit/>
          </a:bodyPr>
          <a:lstStyle/>
          <a:p>
            <a:pPr algn="ctr"/>
            <a:r>
              <a:rPr lang="en-US" sz="2400" b="1" dirty="0">
                <a:solidFill>
                  <a:srgbClr val="0072BC"/>
                </a:solidFill>
              </a:rPr>
              <a:t>The Church Faces Calls to Reform</a:t>
            </a:r>
          </a:p>
        </p:txBody>
      </p:sp>
      <p:sp>
        <p:nvSpPr>
          <p:cNvPr id="3" name="TextBox 2"/>
          <p:cNvSpPr txBox="1"/>
          <p:nvPr/>
        </p:nvSpPr>
        <p:spPr>
          <a:xfrm>
            <a:off x="135466" y="730366"/>
            <a:ext cx="8929511" cy="4401205"/>
          </a:xfrm>
          <a:prstGeom prst="rect">
            <a:avLst/>
          </a:prstGeom>
          <a:noFill/>
        </p:spPr>
        <p:txBody>
          <a:bodyPr vert="horz" wrap="square" rtlCol="0">
            <a:spAutoFit/>
          </a:bodyPr>
          <a:lstStyle/>
          <a:p>
            <a:r>
              <a:rPr lang="en-US" sz="2400" dirty="0"/>
              <a:t>Reform Movements</a:t>
            </a:r>
          </a:p>
          <a:p>
            <a:pPr marL="285750" indent="-285750">
              <a:buFont typeface="Arial" panose="020B0604020202020204" pitchFamily="34" charset="0"/>
              <a:buChar char="•"/>
            </a:pPr>
            <a:r>
              <a:rPr lang="en-US" sz="2400" dirty="0"/>
              <a:t>Early 900’s Abbot </a:t>
            </a:r>
            <a:r>
              <a:rPr lang="en-US" sz="2400" dirty="0" err="1"/>
              <a:t>Berno</a:t>
            </a:r>
            <a:r>
              <a:rPr lang="en-US" sz="2400" dirty="0"/>
              <a:t> revives the Benedictine rules in his monastery of Cluny</a:t>
            </a:r>
          </a:p>
          <a:p>
            <a:pPr marL="285750" indent="-285750">
              <a:buFont typeface="Arial" panose="020B0604020202020204" pitchFamily="34" charset="0"/>
              <a:buChar char="•"/>
            </a:pPr>
            <a:r>
              <a:rPr lang="en-US" sz="2400" dirty="0"/>
              <a:t>Does not allow nobles to interfere with monastic affairs and comes under the protection of the Pope. Over the next 200 years other monasteries are going to do the same</a:t>
            </a:r>
          </a:p>
          <a:p>
            <a:pPr marL="285750" indent="-285750">
              <a:buFont typeface="Arial" panose="020B0604020202020204" pitchFamily="34" charset="0"/>
              <a:buChar char="•"/>
            </a:pPr>
            <a:r>
              <a:rPr lang="en-US" sz="2400" dirty="0"/>
              <a:t>Pope Gregory VII, a former monk, is going to extend these reforms to all of the Church. He is going to stop the selling of Church offices, not allow priest to marry, and insist that the Church, not king and nobles, choose Church officials. This will lead to problems with Germany</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411029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638822" cy="461665"/>
          </a:xfrm>
          <a:prstGeom prst="rect">
            <a:avLst/>
          </a:prstGeom>
          <a:noFill/>
        </p:spPr>
        <p:txBody>
          <a:bodyPr vert="horz" wrap="square" rtlCol="0">
            <a:spAutoFit/>
          </a:bodyPr>
          <a:lstStyle/>
          <a:p>
            <a:pPr algn="ctr"/>
            <a:r>
              <a:rPr lang="en-US" sz="2400" b="1" dirty="0">
                <a:solidFill>
                  <a:srgbClr val="0072BC"/>
                </a:solidFill>
              </a:rPr>
              <a:t>The Church Faces Calls to Reform</a:t>
            </a:r>
          </a:p>
        </p:txBody>
      </p:sp>
      <p:sp>
        <p:nvSpPr>
          <p:cNvPr id="4" name="TextBox 3">
            <a:extLst>
              <a:ext uri="{FF2B5EF4-FFF2-40B4-BE49-F238E27FC236}">
                <a16:creationId xmlns:a16="http://schemas.microsoft.com/office/drawing/2014/main" id="{FC3209DD-04BE-4AAE-AB8C-FF77494A3251}"/>
              </a:ext>
            </a:extLst>
          </p:cNvPr>
          <p:cNvSpPr txBox="1"/>
          <p:nvPr/>
        </p:nvSpPr>
        <p:spPr>
          <a:xfrm>
            <a:off x="508000" y="1096665"/>
            <a:ext cx="8195733" cy="2308324"/>
          </a:xfrm>
          <a:prstGeom prst="rect">
            <a:avLst/>
          </a:prstGeom>
          <a:noFill/>
        </p:spPr>
        <p:txBody>
          <a:bodyPr wrap="square" rtlCol="0">
            <a:spAutoFit/>
          </a:bodyPr>
          <a:lstStyle/>
          <a:p>
            <a:r>
              <a:rPr lang="en-US" sz="2400" dirty="0"/>
              <a:t>Preaching Orders</a:t>
            </a:r>
          </a:p>
          <a:p>
            <a:pPr marL="285750" indent="-285750">
              <a:buFont typeface="Arial" panose="020B0604020202020204" pitchFamily="34" charset="0"/>
              <a:buChar char="•"/>
            </a:pPr>
            <a:r>
              <a:rPr lang="en-US" sz="2400" dirty="0"/>
              <a:t>The Franciscans- A group of friars who preach to the poor, founded by St. Francis of Assisi a wealthy Italian who gives up his wealth to preach and do good works</a:t>
            </a:r>
          </a:p>
          <a:p>
            <a:pPr marL="285750" indent="-285750">
              <a:buFont typeface="Arial" panose="020B0604020202020204" pitchFamily="34" charset="0"/>
              <a:buChar char="•"/>
            </a:pPr>
            <a:r>
              <a:rPr lang="en-US" sz="2400" dirty="0"/>
              <a:t>The Dominicans- Founded by St. Dominic, their job is to teach Church doctrine and stamp out heresy</a:t>
            </a:r>
          </a:p>
        </p:txBody>
      </p:sp>
    </p:spTree>
    <p:extLst>
      <p:ext uri="{BB962C8B-B14F-4D97-AF65-F5344CB8AC3E}">
        <p14:creationId xmlns:p14="http://schemas.microsoft.com/office/powerpoint/2010/main" val="1619620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343" y="262466"/>
            <a:ext cx="8661399" cy="461665"/>
          </a:xfrm>
          <a:prstGeom prst="rect">
            <a:avLst/>
          </a:prstGeom>
          <a:noFill/>
        </p:spPr>
        <p:txBody>
          <a:bodyPr vert="horz" wrap="square" rtlCol="0">
            <a:spAutoFit/>
          </a:bodyPr>
          <a:lstStyle/>
          <a:p>
            <a:pPr algn="ctr"/>
            <a:r>
              <a:rPr lang="en-US" sz="2400" b="1" dirty="0">
                <a:solidFill>
                  <a:srgbClr val="0072BC"/>
                </a:solidFill>
              </a:rPr>
              <a:t>The Church Faces Calls to Reform</a:t>
            </a:r>
          </a:p>
        </p:txBody>
      </p:sp>
      <p:pic>
        <p:nvPicPr>
          <p:cNvPr id="3" name="Picture 2" descr="HSWH_SC_L03_R1067508_FUL.png"/>
          <p:cNvPicPr>
            <a:picLocks/>
          </p:cNvPicPr>
          <p:nvPr/>
        </p:nvPicPr>
        <p:blipFill>
          <a:blip r:embed="rId2">
            <a:extLst>
              <a:ext uri="{28A0092B-C50C-407E-A947-70E740481C1C}">
                <a14:useLocalDpi xmlns:a14="http://schemas.microsoft.com/office/drawing/2010/main" val="0"/>
              </a:ext>
            </a:extLst>
          </a:blip>
          <a:stretch>
            <a:fillRect/>
          </a:stretch>
        </p:blipFill>
        <p:spPr>
          <a:xfrm>
            <a:off x="2731911" y="724131"/>
            <a:ext cx="3849511" cy="5281558"/>
          </a:xfrm>
          <a:prstGeom prst="rect">
            <a:avLst/>
          </a:prstGeom>
        </p:spPr>
      </p:pic>
      <p:sp>
        <p:nvSpPr>
          <p:cNvPr id="4" name="TextBox 3"/>
          <p:cNvSpPr txBox="1"/>
          <p:nvPr/>
        </p:nvSpPr>
        <p:spPr>
          <a:xfrm>
            <a:off x="279400" y="6223000"/>
            <a:ext cx="8661400" cy="523220"/>
          </a:xfrm>
          <a:prstGeom prst="rect">
            <a:avLst/>
          </a:prstGeom>
          <a:noFill/>
        </p:spPr>
        <p:txBody>
          <a:bodyPr vert="horz" wrap="square" rtlCol="0">
            <a:spAutoFit/>
          </a:bodyPr>
          <a:lstStyle/>
          <a:p>
            <a:r>
              <a:rPr lang="en-US" sz="1400" dirty="0"/>
              <a:t>Francis of Assisi, shown in this stained glass window, abandoned a life of wealth and privilege to devote himself to preaching and performing good works.</a:t>
            </a:r>
          </a:p>
        </p:txBody>
      </p:sp>
    </p:spTree>
    <p:extLst>
      <p:ext uri="{BB962C8B-B14F-4D97-AF65-F5344CB8AC3E}">
        <p14:creationId xmlns:p14="http://schemas.microsoft.com/office/powerpoint/2010/main" val="113505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07622"/>
            <a:ext cx="8559800" cy="461665"/>
          </a:xfrm>
          <a:prstGeom prst="rect">
            <a:avLst/>
          </a:prstGeom>
          <a:noFill/>
        </p:spPr>
        <p:txBody>
          <a:bodyPr vert="horz" wrap="square" rtlCol="0">
            <a:spAutoFit/>
          </a:bodyPr>
          <a:lstStyle/>
          <a:p>
            <a:pPr algn="ctr"/>
            <a:r>
              <a:rPr lang="en-US" sz="2400" b="1" dirty="0">
                <a:solidFill>
                  <a:srgbClr val="0072BC"/>
                </a:solidFill>
              </a:rPr>
              <a:t>Jewish Communities in Medieval Europe</a:t>
            </a:r>
          </a:p>
        </p:txBody>
      </p:sp>
      <p:sp>
        <p:nvSpPr>
          <p:cNvPr id="3" name="TextBox 2"/>
          <p:cNvSpPr txBox="1"/>
          <p:nvPr/>
        </p:nvSpPr>
        <p:spPr>
          <a:xfrm>
            <a:off x="279399" y="769287"/>
            <a:ext cx="8672689" cy="4524315"/>
          </a:xfrm>
          <a:prstGeom prst="rect">
            <a:avLst/>
          </a:prstGeom>
          <a:noFill/>
        </p:spPr>
        <p:txBody>
          <a:bodyPr vert="horz" wrap="square" rtlCol="0">
            <a:spAutoFit/>
          </a:bodyPr>
          <a:lstStyle/>
          <a:p>
            <a:r>
              <a:rPr lang="en-US" sz="2400" dirty="0"/>
              <a:t>Communities in Spain and Northern Europe</a:t>
            </a:r>
          </a:p>
          <a:p>
            <a:pPr marL="285750" indent="-285750">
              <a:buFont typeface="Arial" panose="020B0604020202020204" pitchFamily="34" charset="0"/>
              <a:buChar char="•"/>
            </a:pPr>
            <a:r>
              <a:rPr lang="en-US" sz="2400" dirty="0"/>
              <a:t>Jewish communities thrive in Spain. Muslims were tolerant of their religion and the Jews served as officials for the Muslims</a:t>
            </a:r>
          </a:p>
          <a:p>
            <a:pPr marL="285750" indent="-285750">
              <a:buFont typeface="Arial" panose="020B0604020202020204" pitchFamily="34" charset="0"/>
              <a:buChar char="•"/>
            </a:pPr>
            <a:r>
              <a:rPr lang="en-US" sz="2400" dirty="0"/>
              <a:t>They were also tolerated in Northern Europe by Christian Kings even though they were taxed heavily</a:t>
            </a:r>
          </a:p>
          <a:p>
            <a:r>
              <a:rPr lang="en-US" sz="2400" dirty="0"/>
              <a:t>Persecution</a:t>
            </a:r>
          </a:p>
          <a:p>
            <a:pPr marL="285750" indent="-285750">
              <a:buFont typeface="Arial" panose="020B0604020202020204" pitchFamily="34" charset="0"/>
              <a:buChar char="•"/>
            </a:pPr>
            <a:r>
              <a:rPr lang="en-US" sz="2400" dirty="0"/>
              <a:t>The Church and local rulers would not let Jews practice many trades and the Church would not allow them to own land. </a:t>
            </a:r>
          </a:p>
          <a:p>
            <a:pPr marL="285750" indent="-285750">
              <a:buFont typeface="Arial" panose="020B0604020202020204" pitchFamily="34" charset="0"/>
              <a:buChar char="•"/>
            </a:pPr>
            <a:r>
              <a:rPr lang="en-US" sz="2400" dirty="0"/>
              <a:t>Christian people blamed Jews for economic hardship, famine, or disease. </a:t>
            </a:r>
          </a:p>
          <a:p>
            <a:pPr marL="285750" indent="-285750">
              <a:buFont typeface="Arial" panose="020B0604020202020204" pitchFamily="34" charset="0"/>
              <a:buChar char="•"/>
            </a:pPr>
            <a:r>
              <a:rPr lang="en-US" sz="2400" dirty="0"/>
              <a:t>In some places they had to wear identifying clothing or live in certain sections of the city called ghettos. </a:t>
            </a:r>
          </a:p>
        </p:txBody>
      </p:sp>
    </p:spTree>
    <p:extLst>
      <p:ext uri="{BB962C8B-B14F-4D97-AF65-F5344CB8AC3E}">
        <p14:creationId xmlns:p14="http://schemas.microsoft.com/office/powerpoint/2010/main" val="1434035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Jewish Communities in Medieval Europe</a:t>
            </a:r>
          </a:p>
        </p:txBody>
      </p:sp>
      <p:sp>
        <p:nvSpPr>
          <p:cNvPr id="3" name="TextBox 2"/>
          <p:cNvSpPr txBox="1"/>
          <p:nvPr/>
        </p:nvSpPr>
        <p:spPr>
          <a:xfrm>
            <a:off x="279399" y="1460500"/>
            <a:ext cx="8627533" cy="4401205"/>
          </a:xfrm>
          <a:prstGeom prst="rect">
            <a:avLst/>
          </a:prstGeom>
          <a:noFill/>
        </p:spPr>
        <p:txBody>
          <a:bodyPr vert="horz" wrap="square" rtlCol="0">
            <a:spAutoFit/>
          </a:bodyPr>
          <a:lstStyle/>
          <a:p>
            <a:pPr marL="285750" indent="-285750">
              <a:buFont typeface="Arial" panose="020B0604020202020204" pitchFamily="34" charset="0"/>
              <a:buChar char="•"/>
            </a:pPr>
            <a:r>
              <a:rPr lang="en-US" sz="2800" dirty="0"/>
              <a:t>This is the start of Anti-Semitism in Europe</a:t>
            </a:r>
          </a:p>
          <a:p>
            <a:pPr marL="285750" indent="-285750">
              <a:buFont typeface="Arial" panose="020B0604020202020204" pitchFamily="34" charset="0"/>
              <a:buChar char="•"/>
            </a:pPr>
            <a:r>
              <a:rPr lang="en-US" sz="2800" dirty="0"/>
              <a:t>Because Jews are barred from so many professions they become money lenders because the Church forbids Christians from that trade. That will bring more resentment from debt heavy nobles</a:t>
            </a:r>
          </a:p>
          <a:p>
            <a:pPr marL="285750" indent="-285750">
              <a:buFont typeface="Arial" panose="020B0604020202020204" pitchFamily="34" charset="0"/>
              <a:buChar char="•"/>
            </a:pPr>
            <a:r>
              <a:rPr lang="en-US" sz="2800" dirty="0"/>
              <a:t>Between 1096-1450 Jews are going to be expelled from England, France, Germany, Austria, Italy, and Hungary.  They are going to Eastern Europe and have times of tolerance and persecution as well. </a:t>
            </a:r>
          </a:p>
          <a:p>
            <a:endParaRPr lang="en-US" sz="2800" dirty="0"/>
          </a:p>
        </p:txBody>
      </p:sp>
    </p:spTree>
    <p:extLst>
      <p:ext uri="{BB962C8B-B14F-4D97-AF65-F5344CB8AC3E}">
        <p14:creationId xmlns:p14="http://schemas.microsoft.com/office/powerpoint/2010/main" val="125302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pPr algn="ctr"/>
            <a:r>
              <a:rPr lang="en-US" sz="2000" b="1" dirty="0">
                <a:solidFill>
                  <a:srgbClr val="0072BC"/>
                </a:solidFill>
              </a:rPr>
              <a:t>Learning Objectives</a:t>
            </a:r>
          </a:p>
        </p:txBody>
      </p:sp>
      <p:sp>
        <p:nvSpPr>
          <p:cNvPr id="5" name="TextBox 4"/>
          <p:cNvSpPr txBox="1"/>
          <p:nvPr/>
        </p:nvSpPr>
        <p:spPr>
          <a:xfrm>
            <a:off x="269875" y="1924110"/>
            <a:ext cx="7620000" cy="3416320"/>
          </a:xfrm>
          <a:prstGeom prst="rect">
            <a:avLst/>
          </a:prstGeom>
          <a:noFill/>
        </p:spPr>
        <p:txBody>
          <a:bodyPr vert="horz" rtlCol="0">
            <a:spAutoFit/>
          </a:bodyPr>
          <a:lstStyle/>
          <a:p>
            <a:pPr marL="342900" indent="-342900">
              <a:buChar char="•"/>
            </a:pPr>
            <a:r>
              <a:rPr lang="en-US" sz="2400" dirty="0"/>
              <a:t>Explain how the Christian Church shaped medieval life.</a:t>
            </a:r>
          </a:p>
          <a:p>
            <a:pPr marL="342900" indent="-342900">
              <a:buChar char="•"/>
            </a:pPr>
            <a:r>
              <a:rPr lang="en-US" sz="2400" dirty="0"/>
              <a:t>Understand monastic life and the influence of medieval monks and nuns.</a:t>
            </a:r>
          </a:p>
          <a:p>
            <a:pPr marL="342900" indent="-342900">
              <a:buChar char="•"/>
            </a:pPr>
            <a:r>
              <a:rPr lang="en-US" sz="2400" dirty="0"/>
              <a:t>Analyze how the power of the Church grew during the Middle Ages and how reformers worked for change in the Church.</a:t>
            </a:r>
          </a:p>
          <a:p>
            <a:pPr marL="342900" indent="-342900">
              <a:buChar char="•"/>
            </a:pPr>
            <a:r>
              <a:rPr lang="en-US" sz="2400" dirty="0"/>
              <a:t>Describe the situation of Jews in medieval Europe.</a:t>
            </a:r>
          </a:p>
          <a:p>
            <a:pPr marL="342900" indent="-342900">
              <a:buChar char="•"/>
            </a:pPr>
            <a:r>
              <a:rPr lang="en-US" sz="2400" dirty="0"/>
              <a:t>Analyze how Christianity in the Byzantine empire differed from Christianity in the West.</a:t>
            </a:r>
          </a:p>
        </p:txBody>
      </p:sp>
      <p:sp>
        <p:nvSpPr>
          <p:cNvPr id="6" name="TextBox 5"/>
          <p:cNvSpPr txBox="1"/>
          <p:nvPr/>
        </p:nvSpPr>
        <p:spPr>
          <a:xfrm>
            <a:off x="279400" y="486920"/>
            <a:ext cx="7620000" cy="830997"/>
          </a:xfrm>
          <a:prstGeom prst="rect">
            <a:avLst/>
          </a:prstGeom>
          <a:noFill/>
        </p:spPr>
        <p:txBody>
          <a:bodyPr vert="horz" rtlCol="0">
            <a:spAutoFit/>
          </a:bodyPr>
          <a:lstStyle/>
          <a:p>
            <a:pPr algn="ctr"/>
            <a:r>
              <a:rPr lang="en-US" sz="2400" b="1" dirty="0">
                <a:solidFill>
                  <a:srgbClr val="DA0202"/>
                </a:solidFill>
              </a:rPr>
              <a:t>Medieval Christian Europe  (330–1450)</a:t>
            </a:r>
            <a:r>
              <a:rPr lang="en-US" sz="2400" dirty="0">
                <a:solidFill>
                  <a:srgbClr val="DA0202"/>
                </a:solidFill>
              </a:rPr>
              <a:t> </a:t>
            </a:r>
          </a:p>
          <a:p>
            <a:pPr algn="ctr"/>
            <a:r>
              <a:rPr lang="en-US" sz="2400" b="1" dirty="0"/>
              <a:t>Lesson 3 </a:t>
            </a:r>
            <a:r>
              <a:rPr lang="en-US" sz="2400" dirty="0"/>
              <a:t>The Medieval Christian Church </a:t>
            </a:r>
          </a:p>
        </p:txBody>
      </p:sp>
    </p:spTree>
    <p:extLst>
      <p:ext uri="{BB962C8B-B14F-4D97-AF65-F5344CB8AC3E}">
        <p14:creationId xmlns:p14="http://schemas.microsoft.com/office/powerpoint/2010/main" val="344843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Jewish Communities in Medieval Europe</a:t>
            </a:r>
          </a:p>
        </p:txBody>
      </p:sp>
      <p:pic>
        <p:nvPicPr>
          <p:cNvPr id="3" name="Picture 2" descr="HSWH_SC_L03_R106751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A Jewish religious procession winds its way through a medieval European street in the 1400s.</a:t>
            </a:r>
          </a:p>
        </p:txBody>
      </p:sp>
    </p:spTree>
    <p:extLst>
      <p:ext uri="{BB962C8B-B14F-4D97-AF65-F5344CB8AC3E}">
        <p14:creationId xmlns:p14="http://schemas.microsoft.com/office/powerpoint/2010/main" val="1826876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716" y="223439"/>
            <a:ext cx="7620000" cy="461665"/>
          </a:xfrm>
          <a:prstGeom prst="rect">
            <a:avLst/>
          </a:prstGeom>
          <a:noFill/>
        </p:spPr>
        <p:txBody>
          <a:bodyPr vert="horz" rtlCol="0">
            <a:spAutoFit/>
          </a:bodyPr>
          <a:lstStyle/>
          <a:p>
            <a:pPr algn="ctr"/>
            <a:r>
              <a:rPr lang="en-US" sz="2400" b="1" dirty="0">
                <a:solidFill>
                  <a:srgbClr val="0072BC"/>
                </a:solidFill>
              </a:rPr>
              <a:t>The Christian Church Is Divided</a:t>
            </a:r>
          </a:p>
        </p:txBody>
      </p:sp>
      <p:sp>
        <p:nvSpPr>
          <p:cNvPr id="3" name="TextBox 2"/>
          <p:cNvSpPr txBox="1"/>
          <p:nvPr/>
        </p:nvSpPr>
        <p:spPr>
          <a:xfrm>
            <a:off x="372534" y="705174"/>
            <a:ext cx="8511822" cy="5632311"/>
          </a:xfrm>
          <a:prstGeom prst="rect">
            <a:avLst/>
          </a:prstGeom>
          <a:noFill/>
        </p:spPr>
        <p:txBody>
          <a:bodyPr vert="horz" wrap="square" rtlCol="0">
            <a:spAutoFit/>
          </a:bodyPr>
          <a:lstStyle/>
          <a:p>
            <a:r>
              <a:rPr lang="en-US" sz="2400" dirty="0"/>
              <a:t>Differences East and West</a:t>
            </a:r>
          </a:p>
          <a:p>
            <a:pPr marL="285750" indent="-285750">
              <a:buFont typeface="Arial" panose="020B0604020202020204" pitchFamily="34" charset="0"/>
              <a:buChar char="•"/>
            </a:pPr>
            <a:r>
              <a:rPr lang="en-US" sz="2400" dirty="0"/>
              <a:t>In the </a:t>
            </a:r>
            <a:r>
              <a:rPr lang="en-US" sz="2400" dirty="0" err="1"/>
              <a:t>Byz</a:t>
            </a:r>
            <a:r>
              <a:rPr lang="en-US" sz="2400" dirty="0"/>
              <a:t>. Empire the Emperor chooses the highest Church official, not the priests like in Rome.</a:t>
            </a:r>
          </a:p>
          <a:p>
            <a:pPr marL="285750" indent="-285750">
              <a:buFont typeface="Arial" panose="020B0604020202020204" pitchFamily="34" charset="0"/>
              <a:buChar char="•"/>
            </a:pPr>
            <a:r>
              <a:rPr lang="en-US" sz="2400" dirty="0" err="1"/>
              <a:t>Byz</a:t>
            </a:r>
            <a:r>
              <a:rPr lang="en-US" sz="2400" dirty="0"/>
              <a:t>. Christians reject claim that the Pope has authority on all Christians</a:t>
            </a:r>
          </a:p>
          <a:p>
            <a:pPr marL="285750" indent="-285750">
              <a:buFont typeface="Arial" panose="020B0604020202020204" pitchFamily="34" charset="0"/>
              <a:buChar char="•"/>
            </a:pPr>
            <a:r>
              <a:rPr lang="en-US" sz="2400" dirty="0"/>
              <a:t>Roman priest cannot marry, </a:t>
            </a:r>
            <a:r>
              <a:rPr lang="en-US" sz="2400" dirty="0" err="1"/>
              <a:t>Byz</a:t>
            </a:r>
            <a:r>
              <a:rPr lang="en-US" sz="2400" dirty="0"/>
              <a:t> priest can</a:t>
            </a:r>
          </a:p>
          <a:p>
            <a:pPr marL="285750" indent="-285750">
              <a:buFont typeface="Arial" panose="020B0604020202020204" pitchFamily="34" charset="0"/>
              <a:buChar char="•"/>
            </a:pPr>
            <a:r>
              <a:rPr lang="en-US" sz="2400" dirty="0"/>
              <a:t>Greek was the language of </a:t>
            </a:r>
            <a:r>
              <a:rPr lang="en-US" sz="2400" dirty="0" err="1"/>
              <a:t>Byz</a:t>
            </a:r>
            <a:r>
              <a:rPr lang="en-US" sz="2400" dirty="0"/>
              <a:t>. Church, Latin for Catholics</a:t>
            </a:r>
          </a:p>
          <a:p>
            <a:pPr marL="285750" indent="-285750">
              <a:buFont typeface="Arial" panose="020B0604020202020204" pitchFamily="34" charset="0"/>
              <a:buChar char="•"/>
            </a:pPr>
            <a:r>
              <a:rPr lang="en-US" sz="2400" dirty="0"/>
              <a:t>Both sides agree that Easter is the most holy holiday but </a:t>
            </a:r>
            <a:r>
              <a:rPr lang="en-US" sz="2400" dirty="0" err="1"/>
              <a:t>Byz</a:t>
            </a:r>
            <a:r>
              <a:rPr lang="en-US" sz="2400" dirty="0"/>
              <a:t>. do not emphasize Christmas as much </a:t>
            </a:r>
          </a:p>
          <a:p>
            <a:r>
              <a:rPr lang="en-US" sz="2400" dirty="0"/>
              <a:t>Dispute Over Icons</a:t>
            </a:r>
          </a:p>
          <a:p>
            <a:pPr marL="285750" indent="-285750">
              <a:buFont typeface="Arial" panose="020B0604020202020204" pitchFamily="34" charset="0"/>
              <a:buChar char="•"/>
            </a:pPr>
            <a:r>
              <a:rPr lang="en-US" sz="2400" dirty="0"/>
              <a:t>Many </a:t>
            </a:r>
            <a:r>
              <a:rPr lang="en-US" sz="2400" dirty="0" err="1"/>
              <a:t>Byz</a:t>
            </a:r>
            <a:r>
              <a:rPr lang="en-US" sz="2400" dirty="0"/>
              <a:t>. Christians prayed to images of Mary, Jesus, and the Saints. A </a:t>
            </a:r>
            <a:r>
              <a:rPr lang="en-US" sz="2400" dirty="0" err="1"/>
              <a:t>Byz</a:t>
            </a:r>
            <a:r>
              <a:rPr lang="en-US" sz="2400" dirty="0"/>
              <a:t>. Emperor outlaws the use of Icons, saying it violates commandment of not worshiping graven images. The Pope excommunicates the </a:t>
            </a:r>
            <a:r>
              <a:rPr lang="en-US" sz="2400" dirty="0" err="1"/>
              <a:t>Byz</a:t>
            </a:r>
            <a:r>
              <a:rPr lang="en-US" sz="2400" dirty="0"/>
              <a:t>. Emperor. Later on another emperor will restore the Icons, but the damage is already done. </a:t>
            </a:r>
          </a:p>
        </p:txBody>
      </p:sp>
    </p:spTree>
    <p:extLst>
      <p:ext uri="{BB962C8B-B14F-4D97-AF65-F5344CB8AC3E}">
        <p14:creationId xmlns:p14="http://schemas.microsoft.com/office/powerpoint/2010/main" val="2658860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847" y="971234"/>
            <a:ext cx="8135007" cy="4154984"/>
          </a:xfrm>
          <a:prstGeom prst="rect">
            <a:avLst/>
          </a:prstGeom>
          <a:noFill/>
        </p:spPr>
        <p:txBody>
          <a:bodyPr wrap="square" rtlCol="0">
            <a:spAutoFit/>
          </a:bodyPr>
          <a:lstStyle/>
          <a:p>
            <a:pPr lvl="0"/>
            <a:r>
              <a:rPr lang="en-US" sz="2400" dirty="0">
                <a:solidFill>
                  <a:prstClr val="black"/>
                </a:solidFill>
              </a:rPr>
              <a:t>The Great Schism</a:t>
            </a:r>
          </a:p>
          <a:p>
            <a:pPr marL="285750" lvl="0" indent="-285750">
              <a:buFont typeface="Arial" panose="020B0604020202020204" pitchFamily="34" charset="0"/>
              <a:buChar char="•"/>
            </a:pPr>
            <a:r>
              <a:rPr lang="en-US" sz="2400" dirty="0">
                <a:solidFill>
                  <a:prstClr val="black"/>
                </a:solidFill>
              </a:rPr>
              <a:t>By 1054 all of these arguments split the Eastern and Western Christianity</a:t>
            </a:r>
          </a:p>
          <a:p>
            <a:pPr marL="285750" lvl="0" indent="-285750">
              <a:buFont typeface="Arial" panose="020B0604020202020204" pitchFamily="34" charset="0"/>
              <a:buChar char="•"/>
            </a:pPr>
            <a:r>
              <a:rPr lang="en-US" sz="2400" dirty="0" err="1">
                <a:solidFill>
                  <a:prstClr val="black"/>
                </a:solidFill>
              </a:rPr>
              <a:t>Byz</a:t>
            </a:r>
            <a:r>
              <a:rPr lang="en-US" sz="2400" dirty="0">
                <a:solidFill>
                  <a:prstClr val="black"/>
                </a:solidFill>
              </a:rPr>
              <a:t>. Church is now the Eastern Orthodox Church, west is Roman Catholic Church</a:t>
            </a:r>
          </a:p>
          <a:p>
            <a:pPr marL="285750" lvl="0" indent="-285750">
              <a:buFont typeface="Arial" panose="020B0604020202020204" pitchFamily="34" charset="0"/>
              <a:buChar char="•"/>
            </a:pPr>
            <a:r>
              <a:rPr lang="en-US" sz="2400" dirty="0">
                <a:solidFill>
                  <a:prstClr val="black"/>
                </a:solidFill>
              </a:rPr>
              <a:t>Eastern have a Patriarch, West have a Pope and both will excommunicate each other after any controversies </a:t>
            </a:r>
          </a:p>
          <a:p>
            <a:pPr lvl="0"/>
            <a:endParaRPr lang="en-US" sz="2400" dirty="0">
              <a:solidFill>
                <a:prstClr val="black"/>
              </a:solidFill>
            </a:endParaRPr>
          </a:p>
          <a:p>
            <a:pPr lvl="0"/>
            <a:r>
              <a:rPr lang="en-US" sz="2400" dirty="0">
                <a:solidFill>
                  <a:prstClr val="black"/>
                </a:solidFill>
              </a:rPr>
              <a:t>Just like the Roman Church the Eastern Church is going to serve the same role in unifying the country. People will use the same calendar, follow the same traditions. </a:t>
            </a:r>
          </a:p>
        </p:txBody>
      </p:sp>
      <p:sp>
        <p:nvSpPr>
          <p:cNvPr id="3" name="TextBox 2"/>
          <p:cNvSpPr txBox="1"/>
          <p:nvPr/>
        </p:nvSpPr>
        <p:spPr>
          <a:xfrm>
            <a:off x="614855" y="236483"/>
            <a:ext cx="7866993" cy="461665"/>
          </a:xfrm>
          <a:prstGeom prst="rect">
            <a:avLst/>
          </a:prstGeom>
          <a:noFill/>
        </p:spPr>
        <p:txBody>
          <a:bodyPr wrap="square" rtlCol="0">
            <a:spAutoFit/>
          </a:bodyPr>
          <a:lstStyle/>
          <a:p>
            <a:pPr lvl="0" algn="ctr"/>
            <a:r>
              <a:rPr lang="en-US" sz="2400" b="1">
                <a:solidFill>
                  <a:srgbClr val="0072BC"/>
                </a:solidFill>
              </a:rPr>
              <a:t>The Christian Church Is Divided</a:t>
            </a:r>
            <a:endParaRPr lang="en-US" sz="2400" b="1" dirty="0">
              <a:solidFill>
                <a:srgbClr val="0072BC"/>
              </a:solidFill>
            </a:endParaRPr>
          </a:p>
        </p:txBody>
      </p:sp>
    </p:spTree>
    <p:extLst>
      <p:ext uri="{BB962C8B-B14F-4D97-AF65-F5344CB8AC3E}">
        <p14:creationId xmlns:p14="http://schemas.microsoft.com/office/powerpoint/2010/main" val="4220927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The Christian Church Is Divided</a:t>
            </a:r>
          </a:p>
        </p:txBody>
      </p:sp>
      <p:pic>
        <p:nvPicPr>
          <p:cNvPr id="3" name="Picture 2" descr="HSWH_SC_LSN_T0018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Analyze Charts Which church branch used icons? Which professed papal supremacy?</a:t>
            </a:r>
          </a:p>
        </p:txBody>
      </p:sp>
    </p:spTree>
    <p:extLst>
      <p:ext uri="{BB962C8B-B14F-4D97-AF65-F5344CB8AC3E}">
        <p14:creationId xmlns:p14="http://schemas.microsoft.com/office/powerpoint/2010/main" val="329166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744" y="210024"/>
            <a:ext cx="8548511" cy="461665"/>
          </a:xfrm>
          <a:prstGeom prst="rect">
            <a:avLst/>
          </a:prstGeom>
          <a:noFill/>
        </p:spPr>
        <p:txBody>
          <a:bodyPr vert="horz" wrap="square" rtlCol="0">
            <a:spAutoFit/>
          </a:bodyPr>
          <a:lstStyle/>
          <a:p>
            <a:pPr algn="ctr"/>
            <a:r>
              <a:rPr lang="en-US" sz="2400" b="1" dirty="0">
                <a:solidFill>
                  <a:srgbClr val="0072BC"/>
                </a:solidFill>
              </a:rPr>
              <a:t>The Christian Church Is Divided</a:t>
            </a:r>
          </a:p>
        </p:txBody>
      </p:sp>
      <p:pic>
        <p:nvPicPr>
          <p:cNvPr id="3" name="Picture 2" descr="HSWH_SC_LSN_M00047_FUL.png"/>
          <p:cNvPicPr>
            <a:picLocks/>
          </p:cNvPicPr>
          <p:nvPr/>
        </p:nvPicPr>
        <p:blipFill>
          <a:blip r:embed="rId2">
            <a:extLst>
              <a:ext uri="{28A0092B-C50C-407E-A947-70E740481C1C}">
                <a14:useLocalDpi xmlns:a14="http://schemas.microsoft.com/office/drawing/2010/main" val="0"/>
              </a:ext>
            </a:extLst>
          </a:blip>
          <a:stretch>
            <a:fillRect/>
          </a:stretch>
        </p:blipFill>
        <p:spPr>
          <a:xfrm>
            <a:off x="279401" y="891822"/>
            <a:ext cx="8548510" cy="5331178"/>
          </a:xfrm>
          <a:prstGeom prst="rect">
            <a:avLst/>
          </a:prstGeom>
        </p:spPr>
      </p:pic>
      <p:sp>
        <p:nvSpPr>
          <p:cNvPr id="4" name="TextBox 3"/>
          <p:cNvSpPr txBox="1"/>
          <p:nvPr/>
        </p:nvSpPr>
        <p:spPr>
          <a:xfrm>
            <a:off x="279400" y="6376888"/>
            <a:ext cx="8695267" cy="307777"/>
          </a:xfrm>
          <a:prstGeom prst="rect">
            <a:avLst/>
          </a:prstGeom>
          <a:noFill/>
        </p:spPr>
        <p:txBody>
          <a:bodyPr vert="horz" wrap="square" rtlCol="0">
            <a:spAutoFit/>
          </a:bodyPr>
          <a:lstStyle/>
          <a:p>
            <a:r>
              <a:rPr lang="en-US" sz="1400" dirty="0"/>
              <a:t>Analyze Maps What part of Europe was influenced by both the Roman Catholic and Eastern Orthodox Churches?</a:t>
            </a:r>
          </a:p>
        </p:txBody>
      </p:sp>
    </p:spTree>
    <p:extLst>
      <p:ext uri="{BB962C8B-B14F-4D97-AF65-F5344CB8AC3E}">
        <p14:creationId xmlns:p14="http://schemas.microsoft.com/office/powerpoint/2010/main" val="136376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07622"/>
            <a:ext cx="8664574" cy="461665"/>
          </a:xfrm>
          <a:prstGeom prst="rect">
            <a:avLst/>
          </a:prstGeom>
          <a:noFill/>
        </p:spPr>
        <p:txBody>
          <a:bodyPr vert="horz" wrap="square" rtlCol="0">
            <a:spAutoFit/>
          </a:bodyPr>
          <a:lstStyle/>
          <a:p>
            <a:pPr algn="ctr"/>
            <a:r>
              <a:rPr lang="en-US" sz="2400" b="1" dirty="0">
                <a:solidFill>
                  <a:srgbClr val="0072BC"/>
                </a:solidFill>
              </a:rPr>
              <a:t>The Church Shapes Everyday Life</a:t>
            </a:r>
          </a:p>
        </p:txBody>
      </p:sp>
      <p:sp>
        <p:nvSpPr>
          <p:cNvPr id="3" name="TextBox 2"/>
          <p:cNvSpPr txBox="1"/>
          <p:nvPr/>
        </p:nvSpPr>
        <p:spPr>
          <a:xfrm>
            <a:off x="201612" y="930999"/>
            <a:ext cx="8740775" cy="5632311"/>
          </a:xfrm>
          <a:prstGeom prst="rect">
            <a:avLst/>
          </a:prstGeom>
          <a:noFill/>
        </p:spPr>
        <p:txBody>
          <a:bodyPr vert="horz" wrap="square" rtlCol="0">
            <a:spAutoFit/>
          </a:bodyPr>
          <a:lstStyle/>
          <a:p>
            <a:r>
              <a:rPr lang="en-US" sz="2400" dirty="0"/>
              <a:t>The Spread of Christianity</a:t>
            </a:r>
          </a:p>
          <a:p>
            <a:pPr marL="342900" indent="-342900">
              <a:buChar char="•"/>
            </a:pPr>
            <a:r>
              <a:rPr lang="en-US" sz="2400" dirty="0"/>
              <a:t>Christianity is spread during the Middle Ages by the use of missionaries, wandering priest used to convert people in the faith like the Germanic Tribes who were coming in. by the late Middle Ages Christianity is going to be the unifying force for Western Europe </a:t>
            </a:r>
          </a:p>
          <a:p>
            <a:r>
              <a:rPr lang="en-US" sz="2400" dirty="0"/>
              <a:t>The Parish Priest</a:t>
            </a:r>
          </a:p>
          <a:p>
            <a:pPr marL="285750" indent="-285750">
              <a:buFont typeface="Arial" panose="020B0604020202020204" pitchFamily="34" charset="0"/>
              <a:buChar char="•"/>
            </a:pPr>
            <a:r>
              <a:rPr lang="en-US" sz="2400" dirty="0"/>
              <a:t>Only contact with the Church</a:t>
            </a:r>
          </a:p>
          <a:p>
            <a:pPr marL="285750" indent="-285750">
              <a:buFont typeface="Arial" panose="020B0604020202020204" pitchFamily="34" charset="0"/>
              <a:buChar char="•"/>
            </a:pPr>
            <a:r>
              <a:rPr lang="en-US" sz="2400" dirty="0"/>
              <a:t>Will perform sacred rites and possibly teach </a:t>
            </a:r>
          </a:p>
          <a:p>
            <a:pPr marL="285750" indent="-285750">
              <a:buFont typeface="Arial" panose="020B0604020202020204" pitchFamily="34" charset="0"/>
              <a:buChar char="•"/>
            </a:pPr>
            <a:r>
              <a:rPr lang="en-US" sz="2400" dirty="0"/>
              <a:t>Will also collect the tithe, 1/10 of your income</a:t>
            </a:r>
          </a:p>
          <a:p>
            <a:r>
              <a:rPr lang="en-US" sz="2400" dirty="0"/>
              <a:t>The Village Church</a:t>
            </a:r>
          </a:p>
          <a:p>
            <a:pPr marL="285750" indent="-285750">
              <a:buFont typeface="Arial" panose="020B0604020202020204" pitchFamily="34" charset="0"/>
              <a:buChar char="•"/>
            </a:pPr>
            <a:r>
              <a:rPr lang="en-US" sz="2400" dirty="0"/>
              <a:t>Social life will center on the Church because of ceremonies such as baptism and marriage</a:t>
            </a:r>
          </a:p>
          <a:p>
            <a:pPr marL="285750" indent="-285750">
              <a:buFont typeface="Arial" panose="020B0604020202020204" pitchFamily="34" charset="0"/>
              <a:buChar char="•"/>
            </a:pPr>
            <a:r>
              <a:rPr lang="en-US" sz="2400" dirty="0"/>
              <a:t>Later on people will go on pilgrimages to visit relics of saints at these Churches </a:t>
            </a:r>
          </a:p>
        </p:txBody>
      </p:sp>
    </p:spTree>
    <p:extLst>
      <p:ext uri="{BB962C8B-B14F-4D97-AF65-F5344CB8AC3E}">
        <p14:creationId xmlns:p14="http://schemas.microsoft.com/office/powerpoint/2010/main" val="404819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233" y="404167"/>
            <a:ext cx="8627533" cy="461665"/>
          </a:xfrm>
          <a:prstGeom prst="rect">
            <a:avLst/>
          </a:prstGeom>
          <a:noFill/>
        </p:spPr>
        <p:txBody>
          <a:bodyPr vert="horz" wrap="square" rtlCol="0">
            <a:spAutoFit/>
          </a:bodyPr>
          <a:lstStyle/>
          <a:p>
            <a:pPr algn="ctr"/>
            <a:r>
              <a:rPr lang="en-US" sz="2400" b="1" dirty="0">
                <a:solidFill>
                  <a:srgbClr val="0072BC"/>
                </a:solidFill>
              </a:rPr>
              <a:t>The Church Shapes Everyday Life</a:t>
            </a:r>
          </a:p>
        </p:txBody>
      </p:sp>
      <p:sp>
        <p:nvSpPr>
          <p:cNvPr id="4" name="TextBox 3">
            <a:extLst>
              <a:ext uri="{FF2B5EF4-FFF2-40B4-BE49-F238E27FC236}">
                <a16:creationId xmlns:a16="http://schemas.microsoft.com/office/drawing/2014/main" id="{665D1273-98F4-4BB5-98B5-AEB30FFE08A0}"/>
              </a:ext>
            </a:extLst>
          </p:cNvPr>
          <p:cNvSpPr txBox="1"/>
          <p:nvPr/>
        </p:nvSpPr>
        <p:spPr>
          <a:xfrm>
            <a:off x="564444" y="1174044"/>
            <a:ext cx="8195734" cy="2677656"/>
          </a:xfrm>
          <a:prstGeom prst="rect">
            <a:avLst/>
          </a:prstGeom>
          <a:noFill/>
        </p:spPr>
        <p:txBody>
          <a:bodyPr wrap="square" rtlCol="0">
            <a:spAutoFit/>
          </a:bodyPr>
          <a:lstStyle/>
          <a:p>
            <a:r>
              <a:rPr lang="en-US" sz="2400" dirty="0"/>
              <a:t>The Rise of Cathedrals</a:t>
            </a:r>
          </a:p>
          <a:p>
            <a:pPr marL="285750" indent="-285750">
              <a:buFont typeface="Arial" panose="020B0604020202020204" pitchFamily="34" charset="0"/>
              <a:buChar char="•"/>
            </a:pPr>
            <a:r>
              <a:rPr lang="en-US" sz="2400" dirty="0"/>
              <a:t>Built by wealthier priests called bishops these are beautiful larger churches</a:t>
            </a:r>
          </a:p>
          <a:p>
            <a:r>
              <a:rPr lang="en-US" sz="2400" dirty="0"/>
              <a:t>Women and the Church</a:t>
            </a:r>
          </a:p>
          <a:p>
            <a:pPr marL="285750" indent="-285750">
              <a:buFont typeface="Arial" panose="020B0604020202020204" pitchFamily="34" charset="0"/>
              <a:buChar char="•"/>
            </a:pPr>
            <a:r>
              <a:rPr lang="en-US" sz="2400" dirty="0"/>
              <a:t>Tried to protect women, set up minimum age for marriage.</a:t>
            </a:r>
          </a:p>
          <a:p>
            <a:pPr marL="285750" indent="-285750">
              <a:buFont typeface="Arial" panose="020B0604020202020204" pitchFamily="34" charset="0"/>
              <a:buChar char="•"/>
            </a:pPr>
            <a:r>
              <a:rPr lang="en-US" sz="2400" dirty="0"/>
              <a:t>Double standard, punished women twice as much for the same offense by man</a:t>
            </a:r>
          </a:p>
        </p:txBody>
      </p:sp>
    </p:spTree>
    <p:extLst>
      <p:ext uri="{BB962C8B-B14F-4D97-AF65-F5344CB8AC3E}">
        <p14:creationId xmlns:p14="http://schemas.microsoft.com/office/powerpoint/2010/main" val="343950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Church Shapes Everyday Life</a:t>
            </a:r>
          </a:p>
        </p:txBody>
      </p:sp>
      <p:pic>
        <p:nvPicPr>
          <p:cNvPr id="3" name="Picture 2" descr="HSWH_SC_LSN_M00010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Analyze Maps Name three areas of Europe that became Christian between 476 and 1050.</a:t>
            </a:r>
          </a:p>
        </p:txBody>
      </p:sp>
    </p:spTree>
    <p:extLst>
      <p:ext uri="{BB962C8B-B14F-4D97-AF65-F5344CB8AC3E}">
        <p14:creationId xmlns:p14="http://schemas.microsoft.com/office/powerpoint/2010/main" val="286856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Church Shapes Everyday Life</a:t>
            </a:r>
          </a:p>
        </p:txBody>
      </p:sp>
      <p:pic>
        <p:nvPicPr>
          <p:cNvPr id="3" name="Picture 2" descr="HSWH_SC_LSN_T0007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Analyze Charts How did the sacraments affect daily life in medieval Europe?</a:t>
            </a:r>
          </a:p>
        </p:txBody>
      </p:sp>
    </p:spTree>
    <p:extLst>
      <p:ext uri="{BB962C8B-B14F-4D97-AF65-F5344CB8AC3E}">
        <p14:creationId xmlns:p14="http://schemas.microsoft.com/office/powerpoint/2010/main" val="2784318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Church Shapes Everyday Life</a:t>
            </a:r>
          </a:p>
        </p:txBody>
      </p:sp>
      <p:pic>
        <p:nvPicPr>
          <p:cNvPr id="3" name="Picture 2" descr="HSWH_SC_L03_R106748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Pilgrims, like these characters in an illustration from Chaucer's Canterbury Tales, were a common sight on the roads of medieval Europe.</a:t>
            </a:r>
          </a:p>
        </p:txBody>
      </p:sp>
    </p:spTree>
    <p:extLst>
      <p:ext uri="{BB962C8B-B14F-4D97-AF65-F5344CB8AC3E}">
        <p14:creationId xmlns:p14="http://schemas.microsoft.com/office/powerpoint/2010/main" val="149878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Life in Monasteries and Convents</a:t>
            </a:r>
          </a:p>
        </p:txBody>
      </p:sp>
      <p:sp>
        <p:nvSpPr>
          <p:cNvPr id="3" name="TextBox 2"/>
          <p:cNvSpPr txBox="1"/>
          <p:nvPr/>
        </p:nvSpPr>
        <p:spPr>
          <a:xfrm>
            <a:off x="279400" y="1096665"/>
            <a:ext cx="8585200" cy="5262979"/>
          </a:xfrm>
          <a:prstGeom prst="rect">
            <a:avLst/>
          </a:prstGeom>
          <a:noFill/>
        </p:spPr>
        <p:txBody>
          <a:bodyPr vert="horz" wrap="square" rtlCol="0">
            <a:spAutoFit/>
          </a:bodyPr>
          <a:lstStyle/>
          <a:p>
            <a:r>
              <a:rPr lang="en-US" sz="2400" dirty="0"/>
              <a:t>The Benedictine Rule</a:t>
            </a:r>
          </a:p>
          <a:p>
            <a:pPr marL="285750" indent="-285750">
              <a:buFont typeface="Arial" panose="020B0604020202020204" pitchFamily="34" charset="0"/>
              <a:buChar char="•"/>
            </a:pPr>
            <a:r>
              <a:rPr lang="en-US" sz="2400" dirty="0"/>
              <a:t>Vow of Obedience, Vow of Poverty, Vow of Purity</a:t>
            </a:r>
          </a:p>
          <a:p>
            <a:pPr marL="285750" indent="-285750">
              <a:buFont typeface="Arial" panose="020B0604020202020204" pitchFamily="34" charset="0"/>
              <a:buChar char="•"/>
            </a:pPr>
            <a:r>
              <a:rPr lang="en-US" sz="2400" dirty="0"/>
              <a:t>Belief in manual labor</a:t>
            </a:r>
          </a:p>
          <a:p>
            <a:r>
              <a:rPr lang="en-US" sz="2400" dirty="0"/>
              <a:t>A Life of Service</a:t>
            </a:r>
          </a:p>
          <a:p>
            <a:pPr marL="285750" indent="-285750">
              <a:buFont typeface="Arial" panose="020B0604020202020204" pitchFamily="34" charset="0"/>
              <a:buChar char="•"/>
            </a:pPr>
            <a:r>
              <a:rPr lang="en-US" sz="2400" dirty="0"/>
              <a:t>Offered basic social services like taking care of the sick, setting up school for children, lodging for the night. Also as missionaries</a:t>
            </a:r>
          </a:p>
          <a:p>
            <a:r>
              <a:rPr lang="en-US" sz="2400" dirty="0"/>
              <a:t>Centers of Learning</a:t>
            </a:r>
          </a:p>
          <a:p>
            <a:pPr marL="285750" indent="-285750">
              <a:buFont typeface="Arial" panose="020B0604020202020204" pitchFamily="34" charset="0"/>
              <a:buChar char="•"/>
            </a:pPr>
            <a:r>
              <a:rPr lang="en-US" sz="2400" dirty="0"/>
              <a:t>Monks and nuns are going to copy down Ancient Greek and Roman works, keeping knowledge around. </a:t>
            </a:r>
          </a:p>
          <a:p>
            <a:r>
              <a:rPr lang="en-US" sz="2400" dirty="0"/>
              <a:t>Convents Offer Opportunities for Women</a:t>
            </a:r>
          </a:p>
          <a:p>
            <a:pPr marL="285750" indent="-285750">
              <a:buFont typeface="Arial" panose="020B0604020202020204" pitchFamily="34" charset="0"/>
              <a:buChar char="•"/>
            </a:pPr>
            <a:r>
              <a:rPr lang="en-US" sz="2400" dirty="0"/>
              <a:t>A place where women could learn more than she could outside</a:t>
            </a:r>
          </a:p>
          <a:p>
            <a:pPr marL="285750" indent="-285750">
              <a:buFont typeface="Arial" panose="020B0604020202020204" pitchFamily="34" charset="0"/>
              <a:buChar char="•"/>
            </a:pPr>
            <a:r>
              <a:rPr lang="en-US" sz="2400" dirty="0"/>
              <a:t>Hildegard of </a:t>
            </a:r>
            <a:r>
              <a:rPr lang="en-US" sz="2400" dirty="0" err="1"/>
              <a:t>Bingen</a:t>
            </a:r>
            <a:r>
              <a:rPr lang="en-US" sz="2400" dirty="0"/>
              <a:t> invented Gregorian Chant among other things</a:t>
            </a:r>
          </a:p>
          <a:p>
            <a:pPr marL="285750" indent="-285750">
              <a:buFont typeface="Arial" panose="020B0604020202020204" pitchFamily="34" charset="0"/>
              <a:buChar char="•"/>
            </a:pPr>
            <a:r>
              <a:rPr lang="en-US" sz="2400" dirty="0"/>
              <a:t>Later on power to hear confession and other things taken away </a:t>
            </a:r>
          </a:p>
        </p:txBody>
      </p:sp>
    </p:spTree>
    <p:extLst>
      <p:ext uri="{BB962C8B-B14F-4D97-AF65-F5344CB8AC3E}">
        <p14:creationId xmlns:p14="http://schemas.microsoft.com/office/powerpoint/2010/main" val="276644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379357"/>
            <a:ext cx="8492067" cy="461665"/>
          </a:xfrm>
          <a:prstGeom prst="rect">
            <a:avLst/>
          </a:prstGeom>
          <a:noFill/>
        </p:spPr>
        <p:txBody>
          <a:bodyPr vert="horz" wrap="square" rtlCol="0">
            <a:spAutoFit/>
          </a:bodyPr>
          <a:lstStyle/>
          <a:p>
            <a:pPr algn="ctr"/>
            <a:r>
              <a:rPr lang="en-US" sz="2400" b="1" dirty="0">
                <a:solidFill>
                  <a:srgbClr val="0072BC"/>
                </a:solidFill>
              </a:rPr>
              <a:t>Life in Monasteries and Convents</a:t>
            </a:r>
          </a:p>
        </p:txBody>
      </p:sp>
      <p:pic>
        <p:nvPicPr>
          <p:cNvPr id="3" name="Picture 2" descr="HSWH_SC_L03_R1067495_FUL.png"/>
          <p:cNvPicPr>
            <a:picLocks/>
          </p:cNvPicPr>
          <p:nvPr/>
        </p:nvPicPr>
        <p:blipFill>
          <a:blip r:embed="rId2">
            <a:extLst>
              <a:ext uri="{28A0092B-C50C-407E-A947-70E740481C1C}">
                <a14:useLocalDpi xmlns:a14="http://schemas.microsoft.com/office/drawing/2010/main" val="0"/>
              </a:ext>
            </a:extLst>
          </a:blip>
          <a:stretch>
            <a:fillRect/>
          </a:stretch>
        </p:blipFill>
        <p:spPr>
          <a:xfrm>
            <a:off x="279399" y="925689"/>
            <a:ext cx="8729133" cy="5091289"/>
          </a:xfrm>
          <a:prstGeom prst="rect">
            <a:avLst/>
          </a:prstGeom>
        </p:spPr>
      </p:pic>
      <p:sp>
        <p:nvSpPr>
          <p:cNvPr id="4" name="TextBox 3"/>
          <p:cNvSpPr txBox="1"/>
          <p:nvPr/>
        </p:nvSpPr>
        <p:spPr>
          <a:xfrm>
            <a:off x="762000" y="6399388"/>
            <a:ext cx="7620000" cy="307777"/>
          </a:xfrm>
          <a:prstGeom prst="rect">
            <a:avLst/>
          </a:prstGeom>
          <a:noFill/>
        </p:spPr>
        <p:txBody>
          <a:bodyPr vert="horz" rtlCol="0">
            <a:spAutoFit/>
          </a:bodyPr>
          <a:lstStyle/>
          <a:p>
            <a:r>
              <a:rPr lang="en-US" sz="1400" dirty="0"/>
              <a:t>This Spanish painting from the 1500s shows a scriptorium, a room in a monastery used for writing.</a:t>
            </a:r>
          </a:p>
        </p:txBody>
      </p:sp>
    </p:spTree>
    <p:extLst>
      <p:ext uri="{BB962C8B-B14F-4D97-AF65-F5344CB8AC3E}">
        <p14:creationId xmlns:p14="http://schemas.microsoft.com/office/powerpoint/2010/main" val="56857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TotalTime>
  <Words>1339</Words>
  <Application>Microsoft Office PowerPoint</Application>
  <PresentationFormat>On-screen Show (4:3)</PresentationFormat>
  <Paragraphs>113</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18</cp:revision>
  <dcterms:created xsi:type="dcterms:W3CDTF">2014-12-09T15:52:18Z</dcterms:created>
  <dcterms:modified xsi:type="dcterms:W3CDTF">2019-08-30T14:33:43Z</dcterms:modified>
</cp:coreProperties>
</file>